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7" r:id="rId3"/>
    <p:sldId id="258" r:id="rId4"/>
    <p:sldId id="304" r:id="rId5"/>
    <p:sldId id="303" r:id="rId6"/>
    <p:sldId id="263" r:id="rId7"/>
    <p:sldId id="315" r:id="rId8"/>
    <p:sldId id="316" r:id="rId9"/>
    <p:sldId id="259" r:id="rId10"/>
    <p:sldId id="260" r:id="rId11"/>
    <p:sldId id="296" r:id="rId12"/>
    <p:sldId id="297" r:id="rId13"/>
    <p:sldId id="298" r:id="rId14"/>
    <p:sldId id="261" r:id="rId15"/>
    <p:sldId id="264" r:id="rId16"/>
    <p:sldId id="265" r:id="rId17"/>
    <p:sldId id="287" r:id="rId18"/>
    <p:sldId id="288" r:id="rId19"/>
    <p:sldId id="289" r:id="rId20"/>
    <p:sldId id="290" r:id="rId21"/>
    <p:sldId id="291" r:id="rId22"/>
    <p:sldId id="293" r:id="rId23"/>
    <p:sldId id="295" r:id="rId24"/>
    <p:sldId id="268" r:id="rId25"/>
    <p:sldId id="280" r:id="rId26"/>
    <p:sldId id="281" r:id="rId27"/>
    <p:sldId id="282" r:id="rId28"/>
    <p:sldId id="278" r:id="rId29"/>
    <p:sldId id="279" r:id="rId30"/>
    <p:sldId id="305" r:id="rId31"/>
    <p:sldId id="306" r:id="rId32"/>
    <p:sldId id="307" r:id="rId33"/>
    <p:sldId id="283" r:id="rId34"/>
    <p:sldId id="284" r:id="rId35"/>
    <p:sldId id="285" r:id="rId36"/>
    <p:sldId id="286" r:id="rId37"/>
    <p:sldId id="308" r:id="rId38"/>
    <p:sldId id="309" r:id="rId39"/>
    <p:sldId id="310" r:id="rId40"/>
    <p:sldId id="311" r:id="rId41"/>
    <p:sldId id="312" r:id="rId42"/>
    <p:sldId id="292" r:id="rId43"/>
    <p:sldId id="313" r:id="rId44"/>
    <p:sldId id="302" r:id="rId45"/>
    <p:sldId id="314" r:id="rId4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B6F9AB8-35C3-437F-B175-75CEB95B1626}">
          <p14:sldIdLst>
            <p14:sldId id="256"/>
            <p14:sldId id="257"/>
            <p14:sldId id="258"/>
            <p14:sldId id="304"/>
            <p14:sldId id="303"/>
            <p14:sldId id="263"/>
            <p14:sldId id="315"/>
            <p14:sldId id="316"/>
            <p14:sldId id="259"/>
            <p14:sldId id="260"/>
            <p14:sldId id="296"/>
            <p14:sldId id="297"/>
          </p14:sldIdLst>
        </p14:section>
        <p14:section name="Başlıksız Bölüm" id="{1FD3453B-9CAA-4CBD-A03B-978DB949A45E}">
          <p14:sldIdLst>
            <p14:sldId id="298"/>
            <p14:sldId id="261"/>
            <p14:sldId id="264"/>
            <p14:sldId id="265"/>
            <p14:sldId id="287"/>
            <p14:sldId id="288"/>
            <p14:sldId id="289"/>
            <p14:sldId id="290"/>
            <p14:sldId id="291"/>
            <p14:sldId id="293"/>
            <p14:sldId id="295"/>
            <p14:sldId id="268"/>
            <p14:sldId id="280"/>
            <p14:sldId id="281"/>
            <p14:sldId id="282"/>
            <p14:sldId id="278"/>
            <p14:sldId id="279"/>
            <p14:sldId id="305"/>
            <p14:sldId id="306"/>
            <p14:sldId id="307"/>
            <p14:sldId id="283"/>
            <p14:sldId id="284"/>
            <p14:sldId id="285"/>
            <p14:sldId id="286"/>
            <p14:sldId id="308"/>
            <p14:sldId id="309"/>
            <p14:sldId id="310"/>
            <p14:sldId id="311"/>
            <p14:sldId id="312"/>
            <p14:sldId id="292"/>
            <p14:sldId id="313"/>
            <p14:sldId id="302"/>
            <p14:sldId id="31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400"/>
    <a:srgbClr val="A53010"/>
    <a:srgbClr val="B55A04"/>
    <a:srgbClr val="D40000"/>
    <a:srgbClr val="90C796"/>
    <a:srgbClr val="6D9E89"/>
    <a:srgbClr val="A9C6BA"/>
    <a:srgbClr val="CBA674"/>
    <a:srgbClr val="FFF15F"/>
    <a:srgbClr val="F39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25" d="100"/>
          <a:sy n="125" d="100"/>
        </p:scale>
        <p:origin x="-894" y="23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501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02232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12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77876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060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45216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61315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664546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4" name="Holder 4"/>
          <p:cNvSpPr>
            <a:spLocks noGrp="1"/>
          </p:cNvSpPr>
          <p:nvPr>
            <p:ph type="sldNum" sz="quarter" idx="7"/>
          </p:nvPr>
        </p:nvSpPr>
        <p:spPr/>
        <p:txBody>
          <a:bodyPr lIns="0" tIns="0" rIns="0" bIns="0"/>
          <a:lstStyle>
            <a:lvl1pPr>
              <a:defRPr sz="975" b="0" i="0">
                <a:solidFill>
                  <a:srgbClr val="888888"/>
                </a:solidFill>
                <a:latin typeface="Calibri"/>
                <a:cs typeface="Calibri"/>
              </a:defRPr>
            </a:lvl1pPr>
          </a:lstStyle>
          <a:p>
            <a:pPr marL="30956">
              <a:lnSpc>
                <a:spcPts val="1007"/>
              </a:lnSpc>
            </a:pPr>
            <a:fld id="{81D60167-4931-47E6-BA6A-407CBD079E47}" type="slidenum">
              <a:rPr lang="tr-TR" smtClean="0"/>
              <a:pPr marL="30956">
                <a:lnSpc>
                  <a:spcPts val="1007"/>
                </a:lnSpc>
              </a:pPr>
              <a:t>‹#›</a:t>
            </a:fld>
            <a:endParaRPr lang="tr-TR" dirty="0"/>
          </a:p>
        </p:txBody>
      </p:sp>
    </p:spTree>
    <p:extLst>
      <p:ext uri="{BB962C8B-B14F-4D97-AF65-F5344CB8AC3E}">
        <p14:creationId xmlns:p14="http://schemas.microsoft.com/office/powerpoint/2010/main" val="313567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5858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AE0124E-29E7-4328-8533-B53C6B70D10A}"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36885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2352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AE0124E-29E7-4328-8533-B53C6B70D10A}" type="datetimeFigureOut">
              <a:rPr lang="tr-TR" smtClean="0"/>
              <a:t>17.09.2024</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22920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AE0124E-29E7-4328-8533-B53C6B70D10A}" type="datetimeFigureOut">
              <a:rPr lang="tr-TR" smtClean="0"/>
              <a:t>17.09.2024</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1601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0124E-29E7-4328-8533-B53C6B70D10A}" type="datetimeFigureOut">
              <a:rPr lang="tr-TR" smtClean="0"/>
              <a:t>17.09.2024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65112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59443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E0124E-29E7-4328-8533-B53C6B70D10A}"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25429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05"/>
            <a:ext cx="2114961"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AE0124E-29E7-4328-8533-B53C6B70D10A}" type="datetimeFigureOut">
              <a:rPr lang="tr-TR" smtClean="0"/>
              <a:t>17.09.2024</a:t>
            </a:fld>
            <a:endParaRPr lang="tr-TR"/>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314694DC-BF7A-49E3-87DB-69535CC3800B}" type="slidenum">
              <a:rPr lang="tr-TR" smtClean="0"/>
              <a:t>‹#›</a:t>
            </a:fld>
            <a:endParaRPr lang="tr-TR"/>
          </a:p>
        </p:txBody>
      </p:sp>
    </p:spTree>
    <p:extLst>
      <p:ext uri="{BB962C8B-B14F-4D97-AF65-F5344CB8AC3E}">
        <p14:creationId xmlns:p14="http://schemas.microsoft.com/office/powerpoint/2010/main" val="83822787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image3.slideserve.com/6069894/s-zel-zorbal-k-l.jpg" TargetMode="External"/><Relationship Id="rId2" Type="http://schemas.openxmlformats.org/officeDocument/2006/relationships/hyperlink" Target="https://image3.slideserve.com/6069894/fiziksel-zorbal-k-l.jp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image3.slideserve.com/6069894/cinsel-zorbal-k-l.jpg" TargetMode="External"/><Relationship Id="rId2" Type="http://schemas.openxmlformats.org/officeDocument/2006/relationships/hyperlink" Target="https://image3.slideserve.com/6069894/duygusal-zorbal-k-l.jp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Metin kutusu 6"/>
          <p:cNvSpPr txBox="1"/>
          <p:nvPr/>
        </p:nvSpPr>
        <p:spPr>
          <a:xfrm>
            <a:off x="0" y="3911118"/>
            <a:ext cx="2593075" cy="1446550"/>
          </a:xfrm>
          <a:prstGeom prst="rect">
            <a:avLst/>
          </a:prstGeom>
          <a:noFill/>
        </p:spPr>
        <p:txBody>
          <a:bodyPr wrap="square" rtlCol="0">
            <a:spAutoFit/>
          </a:bodyPr>
          <a:lstStyle/>
          <a:p>
            <a:pPr algn="ctr"/>
            <a:r>
              <a:rPr lang="tr-TR" sz="2200" b="1">
                <a:solidFill>
                  <a:schemeClr val="bg1"/>
                </a:solidFill>
                <a:latin typeface="Segoe UI Black" panose="020B0A02040204020203" pitchFamily="34" charset="0"/>
                <a:ea typeface="Segoe UI Black" panose="020B0A02040204020203" pitchFamily="34" charset="0"/>
              </a:rPr>
              <a:t>AKRAN ZORBALIĞI</a:t>
            </a:r>
          </a:p>
          <a:p>
            <a:pPr algn="ctr"/>
            <a:r>
              <a:rPr lang="tr-TR" sz="2200" b="1">
                <a:solidFill>
                  <a:schemeClr val="bg1"/>
                </a:solidFill>
                <a:latin typeface="Segoe UI Black" panose="020B0A02040204020203" pitchFamily="34" charset="0"/>
                <a:ea typeface="Segoe UI Black" panose="020B0A02040204020203" pitchFamily="34" charset="0"/>
              </a:rPr>
              <a:t>VELİ </a:t>
            </a:r>
          </a:p>
          <a:p>
            <a:pPr algn="ctr"/>
            <a:r>
              <a:rPr lang="tr-TR" sz="2200" b="1">
                <a:solidFill>
                  <a:schemeClr val="bg1"/>
                </a:solidFill>
                <a:latin typeface="Segoe UI Black" panose="020B0A02040204020203" pitchFamily="34" charset="0"/>
                <a:ea typeface="Segoe UI Black" panose="020B0A02040204020203" pitchFamily="34" charset="0"/>
              </a:rPr>
              <a:t>SUNUSU</a:t>
            </a:r>
            <a:endParaRPr lang="tr-TR" sz="2200" b="1" dirty="0">
              <a:solidFill>
                <a:schemeClr val="bg1"/>
              </a:solidFill>
              <a:latin typeface="Segoe UI Black" panose="020B0A02040204020203" pitchFamily="34" charset="0"/>
              <a:ea typeface="Segoe UI Black" panose="020B0A02040204020203" pitchFamily="34" charset="0"/>
            </a:endParaRPr>
          </a:p>
        </p:txBody>
      </p:sp>
      <p:pic>
        <p:nvPicPr>
          <p:cNvPr id="4" name="Picture 2" descr="C:\Users\rehberlik\AppData\Local\Packages\Microsoft.Windows.Photos_8wekyb3d8bbwe\TempState\ShareServiceTempFolder\ram logo.jpeg"/>
          <p:cNvPicPr/>
          <p:nvPr/>
        </p:nvPicPr>
        <p:blipFill>
          <a:blip r:embed="rId3">
            <a:extLst>
              <a:ext uri="{28A0092B-C50C-407E-A947-70E740481C1C}">
                <a14:useLocalDpi xmlns:a14="http://schemas.microsoft.com/office/drawing/2010/main" val="0"/>
              </a:ext>
            </a:extLst>
          </a:blip>
          <a:srcRect/>
          <a:stretch>
            <a:fillRect/>
          </a:stretch>
        </p:blipFill>
        <p:spPr bwMode="auto">
          <a:xfrm>
            <a:off x="7749540" y="5608320"/>
            <a:ext cx="215646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0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012" y="1247988"/>
            <a:ext cx="9160987" cy="503383"/>
          </a:xfrm>
          <a:prstGeom prst="rect">
            <a:avLst/>
          </a:prstGeom>
        </p:spPr>
        <p:txBody>
          <a:bodyPr vert="horz" wrap="square" lIns="0" tIns="10835" rIns="0" bIns="0" rtlCol="0" anchor="t">
            <a:spAutoFit/>
          </a:bodyPr>
          <a:lstStyle/>
          <a:p>
            <a:pPr marL="10319">
              <a:spcBef>
                <a:spcPts val="85"/>
              </a:spcBef>
            </a:pPr>
            <a:r>
              <a:rPr lang="tr-TR" sz="3200" b="1" spc="-37" dirty="0">
                <a:solidFill>
                  <a:schemeClr val="accent2"/>
                </a:solidFill>
                <a:latin typeface="Century Gothic (Başlıklar)"/>
                <a:cs typeface="MV Boli" panose="02000500030200090000" pitchFamily="2" charset="0"/>
              </a:rPr>
              <a:t>Akran</a:t>
            </a:r>
            <a:r>
              <a:rPr lang="tr-TR" sz="3200" b="1" spc="-89" dirty="0">
                <a:solidFill>
                  <a:schemeClr val="accent2"/>
                </a:solidFill>
                <a:latin typeface="Century Gothic (Başlıklar)"/>
                <a:cs typeface="MV Boli" panose="02000500030200090000" pitchFamily="2" charset="0"/>
              </a:rPr>
              <a:t> </a:t>
            </a:r>
            <a:r>
              <a:rPr lang="tr-TR" sz="3200" b="1" spc="-28" dirty="0">
                <a:solidFill>
                  <a:schemeClr val="accent2"/>
                </a:solidFill>
                <a:latin typeface="Century Gothic (Başlıklar)"/>
                <a:cs typeface="MV Boli" panose="02000500030200090000" pitchFamily="2" charset="0"/>
              </a:rPr>
              <a:t>Zorbalığının</a:t>
            </a:r>
            <a:r>
              <a:rPr lang="tr-TR" sz="3200" b="1" spc="-102" dirty="0">
                <a:solidFill>
                  <a:schemeClr val="accent2"/>
                </a:solidFill>
                <a:latin typeface="Century Gothic (Başlıklar)"/>
                <a:cs typeface="MV Boli" panose="02000500030200090000" pitchFamily="2" charset="0"/>
              </a:rPr>
              <a:t> </a:t>
            </a:r>
            <a:r>
              <a:rPr lang="tr-TR" sz="3200" b="1" spc="-57" dirty="0">
                <a:solidFill>
                  <a:schemeClr val="accent2"/>
                </a:solidFill>
                <a:latin typeface="Century Gothic (Başlıklar)"/>
                <a:cs typeface="MV Boli" panose="02000500030200090000" pitchFamily="2" charset="0"/>
              </a:rPr>
              <a:t>Yaygınlığı</a:t>
            </a:r>
            <a:endParaRPr lang="tr-TR" sz="3200" b="1" dirty="0">
              <a:solidFill>
                <a:schemeClr val="accent2"/>
              </a:solidFill>
              <a:latin typeface="Century Gothic (Başlıklar)"/>
              <a:cs typeface="MV Boli" panose="02000500030200090000" pitchFamily="2" charset="0"/>
            </a:endParaRPr>
          </a:p>
        </p:txBody>
      </p:sp>
      <p:sp>
        <p:nvSpPr>
          <p:cNvPr id="5" name="object 5"/>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10</a:t>
            </a:fld>
            <a:endParaRPr dirty="0"/>
          </a:p>
        </p:txBody>
      </p:sp>
      <p:sp>
        <p:nvSpPr>
          <p:cNvPr id="3" name="object 3"/>
          <p:cNvSpPr txBox="1"/>
          <p:nvPr/>
        </p:nvSpPr>
        <p:spPr>
          <a:xfrm>
            <a:off x="745013" y="2516512"/>
            <a:ext cx="7281426" cy="691215"/>
          </a:xfrm>
          <a:prstGeom prst="rect">
            <a:avLst/>
          </a:prstGeom>
        </p:spPr>
        <p:txBody>
          <a:bodyPr vert="horz" wrap="square" lIns="0" tIns="49530" rIns="0" bIns="0" rtlCol="0">
            <a:spAutoFit/>
          </a:bodyPr>
          <a:lstStyle/>
          <a:p>
            <a:pPr marL="196056" marR="4128" indent="-186253">
              <a:lnSpc>
                <a:spcPts val="2454"/>
              </a:lnSpc>
              <a:spcBef>
                <a:spcPts val="390"/>
              </a:spcBef>
              <a:buFont typeface="Arial MT"/>
              <a:buChar char="•"/>
              <a:tabLst>
                <a:tab pos="196572" algn="l"/>
              </a:tabLst>
            </a:pPr>
            <a:r>
              <a:rPr sz="2275" spc="-20" dirty="0">
                <a:latin typeface="Calibri"/>
                <a:cs typeface="Calibri"/>
              </a:rPr>
              <a:t>İlkokul</a:t>
            </a:r>
            <a:r>
              <a:rPr sz="2275" spc="-4" dirty="0">
                <a:latin typeface="Calibri"/>
                <a:cs typeface="Calibri"/>
              </a:rPr>
              <a:t> </a:t>
            </a:r>
            <a:r>
              <a:rPr sz="2275" spc="-12" dirty="0">
                <a:latin typeface="Calibri"/>
                <a:cs typeface="Calibri"/>
              </a:rPr>
              <a:t>düzeyinde</a:t>
            </a:r>
            <a:r>
              <a:rPr sz="2275" spc="16" dirty="0">
                <a:latin typeface="Calibri"/>
                <a:cs typeface="Calibri"/>
              </a:rPr>
              <a:t> </a:t>
            </a:r>
            <a:r>
              <a:rPr sz="2275" spc="-8" dirty="0">
                <a:latin typeface="Calibri"/>
                <a:cs typeface="Calibri"/>
              </a:rPr>
              <a:t>yaklaşık</a:t>
            </a:r>
            <a:r>
              <a:rPr sz="2275" dirty="0">
                <a:latin typeface="Calibri"/>
                <a:cs typeface="Calibri"/>
              </a:rPr>
              <a:t> </a:t>
            </a:r>
            <a:r>
              <a:rPr sz="2275" spc="-16" dirty="0">
                <a:latin typeface="Calibri"/>
                <a:cs typeface="Calibri"/>
              </a:rPr>
              <a:t>olarak</a:t>
            </a:r>
            <a:r>
              <a:rPr sz="2275" spc="28" dirty="0">
                <a:latin typeface="Calibri"/>
                <a:cs typeface="Calibri"/>
              </a:rPr>
              <a:t> </a:t>
            </a:r>
            <a:r>
              <a:rPr sz="2275" b="1" spc="-4" dirty="0">
                <a:solidFill>
                  <a:srgbClr val="FF0000"/>
                </a:solidFill>
                <a:latin typeface="Calibri"/>
                <a:cs typeface="Calibri"/>
              </a:rPr>
              <a:t>her</a:t>
            </a:r>
            <a:r>
              <a:rPr sz="2275" b="1" spc="20" dirty="0">
                <a:solidFill>
                  <a:srgbClr val="FF0000"/>
                </a:solidFill>
                <a:latin typeface="Calibri"/>
                <a:cs typeface="Calibri"/>
              </a:rPr>
              <a:t> </a:t>
            </a:r>
            <a:r>
              <a:rPr sz="2275" b="1" spc="-4" dirty="0">
                <a:solidFill>
                  <a:srgbClr val="FF0000"/>
                </a:solidFill>
                <a:latin typeface="Calibri"/>
                <a:cs typeface="Calibri"/>
              </a:rPr>
              <a:t>3 </a:t>
            </a:r>
            <a:r>
              <a:rPr sz="2275" b="1" spc="-8" dirty="0">
                <a:solidFill>
                  <a:srgbClr val="FF0000"/>
                </a:solidFill>
                <a:latin typeface="Calibri"/>
                <a:cs typeface="Calibri"/>
              </a:rPr>
              <a:t>çocuktan</a:t>
            </a:r>
            <a:r>
              <a:rPr sz="2275" b="1" spc="4" dirty="0">
                <a:solidFill>
                  <a:srgbClr val="FF0000"/>
                </a:solidFill>
                <a:latin typeface="Calibri"/>
                <a:cs typeface="Calibri"/>
              </a:rPr>
              <a:t> </a:t>
            </a:r>
            <a:r>
              <a:rPr sz="2275" b="1" spc="-4" dirty="0">
                <a:solidFill>
                  <a:srgbClr val="FF0000"/>
                </a:solidFill>
                <a:latin typeface="Calibri"/>
                <a:cs typeface="Calibri"/>
              </a:rPr>
              <a:t>1’inin</a:t>
            </a:r>
            <a:r>
              <a:rPr sz="2275" b="1" spc="24" dirty="0">
                <a:solidFill>
                  <a:srgbClr val="FF0000"/>
                </a:solidFill>
                <a:latin typeface="Calibri"/>
                <a:cs typeface="Calibri"/>
              </a:rPr>
              <a:t> </a:t>
            </a:r>
            <a:r>
              <a:rPr sz="2275" spc="-12" dirty="0">
                <a:latin typeface="Calibri"/>
                <a:cs typeface="Calibri"/>
              </a:rPr>
              <a:t>akran </a:t>
            </a:r>
            <a:r>
              <a:rPr sz="2275" spc="-500" dirty="0">
                <a:latin typeface="Calibri"/>
                <a:cs typeface="Calibri"/>
              </a:rPr>
              <a:t> </a:t>
            </a:r>
            <a:r>
              <a:rPr sz="2275" spc="-12" dirty="0">
                <a:latin typeface="Calibri"/>
                <a:cs typeface="Calibri"/>
              </a:rPr>
              <a:t>zorbalığına</a:t>
            </a:r>
            <a:r>
              <a:rPr sz="2275" dirty="0">
                <a:latin typeface="Calibri"/>
                <a:cs typeface="Calibri"/>
              </a:rPr>
              <a:t> </a:t>
            </a:r>
            <a:r>
              <a:rPr sz="2275" spc="-4" dirty="0">
                <a:latin typeface="Calibri"/>
                <a:cs typeface="Calibri"/>
              </a:rPr>
              <a:t>maruz</a:t>
            </a:r>
            <a:r>
              <a:rPr sz="2275" spc="4" dirty="0">
                <a:latin typeface="Calibri"/>
                <a:cs typeface="Calibri"/>
              </a:rPr>
              <a:t> </a:t>
            </a:r>
            <a:r>
              <a:rPr sz="2275" spc="-12" dirty="0">
                <a:latin typeface="Calibri"/>
                <a:cs typeface="Calibri"/>
              </a:rPr>
              <a:t>kaldığı</a:t>
            </a:r>
            <a:r>
              <a:rPr sz="2275" spc="4" dirty="0">
                <a:latin typeface="Calibri"/>
                <a:cs typeface="Calibri"/>
              </a:rPr>
              <a:t> </a:t>
            </a:r>
            <a:r>
              <a:rPr sz="2275" spc="-28" dirty="0">
                <a:latin typeface="Calibri"/>
                <a:cs typeface="Calibri"/>
              </a:rPr>
              <a:t>bulunmuştur.</a:t>
            </a:r>
            <a:endParaRPr sz="2275">
              <a:latin typeface="Calibri"/>
              <a:cs typeface="Calibri"/>
            </a:endParaRPr>
          </a:p>
        </p:txBody>
      </p:sp>
      <p:sp>
        <p:nvSpPr>
          <p:cNvPr id="4" name="object 4"/>
          <p:cNvSpPr txBox="1"/>
          <p:nvPr/>
        </p:nvSpPr>
        <p:spPr>
          <a:xfrm>
            <a:off x="872058" y="5699538"/>
            <a:ext cx="6088578" cy="122886"/>
          </a:xfrm>
          <a:prstGeom prst="rect">
            <a:avLst/>
          </a:prstGeom>
        </p:spPr>
        <p:txBody>
          <a:bodyPr vert="horz" wrap="square" lIns="0" tIns="10319" rIns="0" bIns="0" rtlCol="0">
            <a:spAutoFit/>
          </a:bodyPr>
          <a:lstStyle/>
          <a:p>
            <a:pPr marL="10319">
              <a:spcBef>
                <a:spcPts val="81"/>
              </a:spcBef>
            </a:pPr>
            <a:r>
              <a:rPr sz="731" spc="-4" dirty="0">
                <a:latin typeface="Calibri"/>
                <a:cs typeface="Calibri"/>
              </a:rPr>
              <a:t>(Bentley</a:t>
            </a:r>
            <a:r>
              <a:rPr sz="731" spc="20" dirty="0">
                <a:latin typeface="Calibri"/>
                <a:cs typeface="Calibri"/>
              </a:rPr>
              <a:t> </a:t>
            </a:r>
            <a:r>
              <a:rPr sz="731" dirty="0">
                <a:latin typeface="Calibri"/>
                <a:cs typeface="Calibri"/>
              </a:rPr>
              <a:t>&amp; Li,</a:t>
            </a:r>
            <a:r>
              <a:rPr sz="731" spc="-4" dirty="0">
                <a:latin typeface="Calibri"/>
                <a:cs typeface="Calibri"/>
              </a:rPr>
              <a:t> </a:t>
            </a:r>
            <a:r>
              <a:rPr sz="731" dirty="0">
                <a:latin typeface="Calibri"/>
                <a:cs typeface="Calibri"/>
              </a:rPr>
              <a:t>1995;</a:t>
            </a:r>
            <a:r>
              <a:rPr sz="731" spc="-33" dirty="0">
                <a:latin typeface="Calibri"/>
                <a:cs typeface="Calibri"/>
              </a:rPr>
              <a:t> </a:t>
            </a:r>
            <a:r>
              <a:rPr sz="731" spc="-4" dirty="0">
                <a:latin typeface="Calibri"/>
                <a:cs typeface="Calibri"/>
              </a:rPr>
              <a:t>Genta</a:t>
            </a:r>
            <a:r>
              <a:rPr sz="731" dirty="0">
                <a:latin typeface="Calibri"/>
                <a:cs typeface="Calibri"/>
              </a:rPr>
              <a:t> ve</a:t>
            </a:r>
            <a:r>
              <a:rPr sz="731" spc="4" dirty="0">
                <a:latin typeface="Calibri"/>
                <a:cs typeface="Calibri"/>
              </a:rPr>
              <a:t> </a:t>
            </a:r>
            <a:r>
              <a:rPr sz="731" spc="-4" dirty="0">
                <a:latin typeface="Calibri"/>
                <a:cs typeface="Calibri"/>
              </a:rPr>
              <a:t>ark., </a:t>
            </a:r>
            <a:r>
              <a:rPr sz="731" dirty="0">
                <a:latin typeface="Calibri"/>
                <a:cs typeface="Calibri"/>
              </a:rPr>
              <a:t>1996;</a:t>
            </a:r>
            <a:r>
              <a:rPr sz="731" spc="-28" dirty="0">
                <a:latin typeface="Calibri"/>
                <a:cs typeface="Calibri"/>
              </a:rPr>
              <a:t> </a:t>
            </a:r>
            <a:r>
              <a:rPr sz="731" spc="-4" dirty="0">
                <a:latin typeface="Calibri"/>
                <a:cs typeface="Calibri"/>
              </a:rPr>
              <a:t>Hamurcu,</a:t>
            </a:r>
            <a:r>
              <a:rPr sz="731" dirty="0">
                <a:latin typeface="Calibri"/>
                <a:cs typeface="Calibri"/>
              </a:rPr>
              <a:t> 2020;</a:t>
            </a:r>
            <a:r>
              <a:rPr sz="731" spc="-12" dirty="0">
                <a:latin typeface="Calibri"/>
                <a:cs typeface="Calibri"/>
              </a:rPr>
              <a:t> </a:t>
            </a:r>
            <a:r>
              <a:rPr sz="731" spc="-4" dirty="0">
                <a:latin typeface="Calibri"/>
                <a:cs typeface="Calibri"/>
              </a:rPr>
              <a:t>Kapcı,</a:t>
            </a:r>
            <a:r>
              <a:rPr sz="731" spc="-20" dirty="0">
                <a:latin typeface="Calibri"/>
                <a:cs typeface="Calibri"/>
              </a:rPr>
              <a:t> </a:t>
            </a:r>
            <a:r>
              <a:rPr sz="731" dirty="0">
                <a:latin typeface="Calibri"/>
                <a:cs typeface="Calibri"/>
              </a:rPr>
              <a:t>2004;</a:t>
            </a:r>
            <a:r>
              <a:rPr sz="731" spc="-16" dirty="0">
                <a:latin typeface="Calibri"/>
                <a:cs typeface="Calibri"/>
              </a:rPr>
              <a:t> </a:t>
            </a:r>
            <a:r>
              <a:rPr sz="731" spc="-4" dirty="0">
                <a:latin typeface="Calibri"/>
                <a:cs typeface="Calibri"/>
              </a:rPr>
              <a:t>Kooence</a:t>
            </a:r>
            <a:r>
              <a:rPr sz="731" spc="-8" dirty="0">
                <a:latin typeface="Calibri"/>
                <a:cs typeface="Calibri"/>
              </a:rPr>
              <a:t> </a:t>
            </a:r>
            <a:r>
              <a:rPr sz="731" dirty="0">
                <a:latin typeface="Calibri"/>
                <a:cs typeface="Calibri"/>
              </a:rPr>
              <a:t>ve</a:t>
            </a:r>
            <a:r>
              <a:rPr sz="731" spc="4" dirty="0">
                <a:latin typeface="Calibri"/>
                <a:cs typeface="Calibri"/>
              </a:rPr>
              <a:t> </a:t>
            </a:r>
            <a:r>
              <a:rPr sz="731" dirty="0">
                <a:latin typeface="Calibri"/>
                <a:cs typeface="Calibri"/>
              </a:rPr>
              <a:t>Mayo,</a:t>
            </a:r>
            <a:r>
              <a:rPr sz="731" spc="-4" dirty="0">
                <a:latin typeface="Calibri"/>
                <a:cs typeface="Calibri"/>
              </a:rPr>
              <a:t> </a:t>
            </a:r>
            <a:r>
              <a:rPr sz="731" dirty="0">
                <a:latin typeface="Calibri"/>
                <a:cs typeface="Calibri"/>
              </a:rPr>
              <a:t>2013;</a:t>
            </a:r>
            <a:r>
              <a:rPr sz="731" spc="-33" dirty="0">
                <a:latin typeface="Calibri"/>
                <a:cs typeface="Calibri"/>
              </a:rPr>
              <a:t> </a:t>
            </a:r>
            <a:r>
              <a:rPr sz="731" dirty="0">
                <a:latin typeface="Calibri"/>
                <a:cs typeface="Calibri"/>
              </a:rPr>
              <a:t>Özkan</a:t>
            </a:r>
            <a:r>
              <a:rPr sz="731" spc="-4" dirty="0">
                <a:latin typeface="Calibri"/>
                <a:cs typeface="Calibri"/>
              </a:rPr>
              <a:t> </a:t>
            </a:r>
            <a:r>
              <a:rPr sz="731" dirty="0">
                <a:latin typeface="Calibri"/>
                <a:cs typeface="Calibri"/>
              </a:rPr>
              <a:t>ve</a:t>
            </a:r>
            <a:r>
              <a:rPr sz="731" spc="4" dirty="0">
                <a:latin typeface="Calibri"/>
                <a:cs typeface="Calibri"/>
              </a:rPr>
              <a:t> </a:t>
            </a:r>
            <a:r>
              <a:rPr sz="731" spc="-4" dirty="0">
                <a:latin typeface="Calibri"/>
                <a:cs typeface="Calibri"/>
              </a:rPr>
              <a:t>Çiftçi,</a:t>
            </a:r>
            <a:r>
              <a:rPr sz="731" dirty="0">
                <a:latin typeface="Calibri"/>
                <a:cs typeface="Calibri"/>
              </a:rPr>
              <a:t> 2010;</a:t>
            </a:r>
            <a:r>
              <a:rPr sz="731" spc="-28" dirty="0">
                <a:latin typeface="Calibri"/>
                <a:cs typeface="Calibri"/>
              </a:rPr>
              <a:t> </a:t>
            </a:r>
            <a:r>
              <a:rPr sz="731" spc="-4" dirty="0">
                <a:latin typeface="Calibri"/>
                <a:cs typeface="Calibri"/>
              </a:rPr>
              <a:t>Sarı</a:t>
            </a:r>
            <a:r>
              <a:rPr sz="731" dirty="0">
                <a:latin typeface="Calibri"/>
                <a:cs typeface="Calibri"/>
              </a:rPr>
              <a:t> &amp;</a:t>
            </a:r>
            <a:r>
              <a:rPr sz="731" spc="-4" dirty="0">
                <a:latin typeface="Calibri"/>
                <a:cs typeface="Calibri"/>
              </a:rPr>
              <a:t> Demirbağ,</a:t>
            </a:r>
            <a:r>
              <a:rPr sz="731" spc="24" dirty="0">
                <a:latin typeface="Calibri"/>
                <a:cs typeface="Calibri"/>
              </a:rPr>
              <a:t> </a:t>
            </a:r>
            <a:r>
              <a:rPr sz="731" dirty="0">
                <a:latin typeface="Calibri"/>
                <a:cs typeface="Calibri"/>
              </a:rPr>
              <a:t>2019;</a:t>
            </a:r>
            <a:r>
              <a:rPr sz="731" spc="-16" dirty="0">
                <a:latin typeface="Calibri"/>
                <a:cs typeface="Calibri"/>
              </a:rPr>
              <a:t> </a:t>
            </a:r>
            <a:r>
              <a:rPr sz="731" spc="-4" dirty="0">
                <a:latin typeface="Calibri"/>
                <a:cs typeface="Calibri"/>
              </a:rPr>
              <a:t>Wolke </a:t>
            </a:r>
            <a:r>
              <a:rPr sz="731" dirty="0">
                <a:latin typeface="Calibri"/>
                <a:cs typeface="Calibri"/>
              </a:rPr>
              <a:t>ve</a:t>
            </a:r>
            <a:r>
              <a:rPr sz="731" spc="8" dirty="0">
                <a:latin typeface="Calibri"/>
                <a:cs typeface="Calibri"/>
              </a:rPr>
              <a:t> </a:t>
            </a:r>
            <a:r>
              <a:rPr sz="731" spc="-4" dirty="0">
                <a:latin typeface="Calibri"/>
                <a:cs typeface="Calibri"/>
              </a:rPr>
              <a:t>ark., </a:t>
            </a:r>
            <a:r>
              <a:rPr sz="731" dirty="0">
                <a:latin typeface="Calibri"/>
                <a:cs typeface="Calibri"/>
              </a:rPr>
              <a:t>2001)</a:t>
            </a:r>
            <a:endParaRPr sz="731">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Zorbalık Gösteren Çocukların Genel Özellikleri</a:t>
            </a:r>
          </a:p>
        </p:txBody>
      </p:sp>
      <p:sp>
        <p:nvSpPr>
          <p:cNvPr id="3" name="İçerik Yer Tutucusu 2"/>
          <p:cNvSpPr>
            <a:spLocks noGrp="1"/>
          </p:cNvSpPr>
          <p:nvPr>
            <p:ph idx="1"/>
          </p:nvPr>
        </p:nvSpPr>
        <p:spPr>
          <a:xfrm>
            <a:off x="1878013" y="2345531"/>
            <a:ext cx="7677150" cy="3069318"/>
          </a:xfrm>
        </p:spPr>
        <p:txBody>
          <a:bodyPr>
            <a:normAutofit/>
          </a:bodyPr>
          <a:lstStyle/>
          <a:p>
            <a:pPr marL="150138" indent="-139819">
              <a:spcBef>
                <a:spcPts val="825"/>
              </a:spcBef>
              <a:buFont typeface="Arial"/>
              <a:buChar char="•"/>
              <a:tabLst>
                <a:tab pos="150654" algn="l"/>
              </a:tabLst>
            </a:pPr>
            <a:r>
              <a:rPr lang="tr-TR" sz="1950" spc="-4" dirty="0">
                <a:latin typeface="Times New Roman"/>
                <a:cs typeface="Times New Roman"/>
              </a:rPr>
              <a:t>Empati Kurma </a:t>
            </a:r>
            <a:r>
              <a:rPr lang="tr-TR" sz="1950" spc="-16" dirty="0">
                <a:latin typeface="Times New Roman"/>
                <a:cs typeface="Times New Roman"/>
              </a:rPr>
              <a:t>Yeteneği</a:t>
            </a:r>
            <a:r>
              <a:rPr lang="tr-TR" sz="1950" spc="33" dirty="0">
                <a:latin typeface="Times New Roman"/>
                <a:cs typeface="Times New Roman"/>
              </a:rPr>
              <a:t> </a:t>
            </a:r>
            <a:r>
              <a:rPr lang="tr-TR" sz="1950" spc="-8" dirty="0">
                <a:latin typeface="Times New Roman"/>
                <a:cs typeface="Times New Roman"/>
              </a:rPr>
              <a:t>Gelişmemiştir.</a:t>
            </a:r>
            <a:endParaRPr lang="tr-TR" sz="1950" dirty="0">
              <a:latin typeface="Times New Roman"/>
              <a:cs typeface="Times New Roman"/>
            </a:endParaRPr>
          </a:p>
          <a:p>
            <a:pPr marL="150138" marR="1566386" indent="-139819">
              <a:lnSpc>
                <a:spcPct val="125000"/>
              </a:lnSpc>
              <a:buFont typeface="Arial"/>
              <a:buChar char="•"/>
              <a:tabLst>
                <a:tab pos="150654" algn="l"/>
              </a:tabLst>
            </a:pPr>
            <a:r>
              <a:rPr lang="tr-TR" sz="1950" spc="-4" dirty="0">
                <a:latin typeface="Times New Roman"/>
                <a:cs typeface="Times New Roman"/>
              </a:rPr>
              <a:t>Sosyal </a:t>
            </a:r>
            <a:r>
              <a:rPr lang="tr-TR" sz="1950" dirty="0">
                <a:latin typeface="Times New Roman"/>
                <a:cs typeface="Times New Roman"/>
              </a:rPr>
              <a:t>Becerilerde </a:t>
            </a:r>
            <a:r>
              <a:rPr lang="tr-TR" sz="1950" spc="4" dirty="0">
                <a:latin typeface="Times New Roman"/>
                <a:cs typeface="Times New Roman"/>
              </a:rPr>
              <a:t>ve </a:t>
            </a:r>
            <a:r>
              <a:rPr lang="tr-TR" sz="1950" spc="-4" dirty="0">
                <a:latin typeface="Times New Roman"/>
                <a:cs typeface="Times New Roman"/>
              </a:rPr>
              <a:t>İlişki Kurma </a:t>
            </a:r>
            <a:r>
              <a:rPr lang="tr-TR" sz="1950" dirty="0">
                <a:latin typeface="Times New Roman"/>
                <a:cs typeface="Times New Roman"/>
              </a:rPr>
              <a:t>Biçimlerinde </a:t>
            </a:r>
            <a:r>
              <a:rPr lang="tr-TR" sz="1950" spc="-12" dirty="0">
                <a:latin typeface="Times New Roman"/>
                <a:cs typeface="Times New Roman"/>
              </a:rPr>
              <a:t>Yetersizlik </a:t>
            </a:r>
            <a:r>
              <a:rPr lang="tr-TR" sz="1950" spc="-8" dirty="0">
                <a:latin typeface="Times New Roman"/>
                <a:cs typeface="Times New Roman"/>
              </a:rPr>
              <a:t>Olabilir.</a:t>
            </a:r>
            <a:endParaRPr lang="tr-TR" sz="1950" dirty="0">
              <a:latin typeface="Times New Roman"/>
              <a:cs typeface="Times New Roman"/>
            </a:endParaRPr>
          </a:p>
          <a:p>
            <a:pPr marL="150138" indent="-139819">
              <a:spcBef>
                <a:spcPts val="293"/>
              </a:spcBef>
              <a:buFont typeface="Arial"/>
              <a:buChar char="•"/>
              <a:tabLst>
                <a:tab pos="150654" algn="l"/>
              </a:tabLst>
            </a:pPr>
            <a:r>
              <a:rPr lang="tr-TR" sz="1950" spc="-8" dirty="0">
                <a:latin typeface="Times New Roman"/>
                <a:cs typeface="Times New Roman"/>
              </a:rPr>
              <a:t>Saldırgan </a:t>
            </a:r>
            <a:r>
              <a:rPr lang="tr-TR" sz="1950" dirty="0">
                <a:latin typeface="Times New Roman"/>
                <a:cs typeface="Times New Roman"/>
              </a:rPr>
              <a:t>ve </a:t>
            </a:r>
            <a:r>
              <a:rPr lang="tr-TR" sz="1950" spc="-4" dirty="0" err="1">
                <a:latin typeface="Times New Roman"/>
                <a:cs typeface="Times New Roman"/>
              </a:rPr>
              <a:t>Dürtüsel</a:t>
            </a:r>
            <a:r>
              <a:rPr lang="tr-TR" sz="1950" spc="-4" dirty="0">
                <a:latin typeface="Times New Roman"/>
                <a:cs typeface="Times New Roman"/>
              </a:rPr>
              <a:t> Bir </a:t>
            </a:r>
            <a:r>
              <a:rPr lang="tr-TR" sz="1950" spc="-24" dirty="0">
                <a:latin typeface="Times New Roman"/>
                <a:cs typeface="Times New Roman"/>
              </a:rPr>
              <a:t>Yapıya</a:t>
            </a:r>
            <a:r>
              <a:rPr lang="tr-TR" sz="1950" spc="57" dirty="0">
                <a:latin typeface="Times New Roman"/>
                <a:cs typeface="Times New Roman"/>
              </a:rPr>
              <a:t> </a:t>
            </a:r>
            <a:r>
              <a:rPr lang="tr-TR" sz="1950" spc="-8" dirty="0">
                <a:latin typeface="Times New Roman"/>
                <a:cs typeface="Times New Roman"/>
              </a:rPr>
              <a:t>Sahiptirler.</a:t>
            </a:r>
            <a:endParaRPr lang="tr-TR" sz="1950" dirty="0">
              <a:latin typeface="Times New Roman"/>
              <a:cs typeface="Times New Roman"/>
            </a:endParaRPr>
          </a:p>
          <a:p>
            <a:pPr marL="150138" indent="-139819">
              <a:spcBef>
                <a:spcPts val="293"/>
              </a:spcBef>
              <a:buFont typeface="Arial"/>
              <a:buChar char="•"/>
              <a:tabLst>
                <a:tab pos="150654" algn="l"/>
              </a:tabLst>
            </a:pPr>
            <a:r>
              <a:rPr lang="tr-TR" sz="1950" spc="-4" dirty="0">
                <a:latin typeface="Times New Roman"/>
                <a:cs typeface="Times New Roman"/>
              </a:rPr>
              <a:t>Etraflarında </a:t>
            </a:r>
            <a:r>
              <a:rPr lang="tr-TR" sz="1950" spc="-8" dirty="0">
                <a:latin typeface="Times New Roman"/>
                <a:cs typeface="Times New Roman"/>
              </a:rPr>
              <a:t>Hakimiyet </a:t>
            </a:r>
            <a:r>
              <a:rPr lang="tr-TR" sz="1950" spc="-4" dirty="0">
                <a:latin typeface="Times New Roman"/>
                <a:cs typeface="Times New Roman"/>
              </a:rPr>
              <a:t>Kurma Eğilimleri</a:t>
            </a:r>
            <a:r>
              <a:rPr lang="tr-TR" sz="1950" spc="122" dirty="0">
                <a:latin typeface="Times New Roman"/>
                <a:cs typeface="Times New Roman"/>
              </a:rPr>
              <a:t> </a:t>
            </a:r>
            <a:r>
              <a:rPr lang="tr-TR" sz="1950" spc="-24" dirty="0">
                <a:latin typeface="Times New Roman"/>
                <a:cs typeface="Times New Roman"/>
              </a:rPr>
              <a:t>Vardır.</a:t>
            </a:r>
            <a:endParaRPr lang="tr-TR" sz="1950" dirty="0">
              <a:latin typeface="Times New Roman"/>
              <a:cs typeface="Times New Roman"/>
            </a:endParaRPr>
          </a:p>
          <a:p>
            <a:pPr marL="150138" indent="-139819">
              <a:spcBef>
                <a:spcPts val="293"/>
              </a:spcBef>
              <a:buFont typeface="Arial"/>
              <a:buChar char="•"/>
              <a:tabLst>
                <a:tab pos="150654" algn="l"/>
              </a:tabLst>
            </a:pPr>
            <a:r>
              <a:rPr lang="tr-TR" sz="1950" dirty="0">
                <a:latin typeface="Times New Roman"/>
                <a:cs typeface="Times New Roman"/>
              </a:rPr>
              <a:t>Genellikle Bilimsel </a:t>
            </a:r>
            <a:r>
              <a:rPr lang="tr-TR" sz="1950" spc="-57" dirty="0">
                <a:latin typeface="Times New Roman"/>
                <a:cs typeface="Times New Roman"/>
              </a:rPr>
              <a:t>Ve </a:t>
            </a:r>
            <a:r>
              <a:rPr lang="tr-TR" sz="1950" spc="-4" dirty="0">
                <a:latin typeface="Times New Roman"/>
                <a:cs typeface="Times New Roman"/>
              </a:rPr>
              <a:t>Akademik Yönden </a:t>
            </a:r>
            <a:r>
              <a:rPr lang="tr-TR" sz="1950" spc="-12" dirty="0">
                <a:latin typeface="Times New Roman"/>
                <a:cs typeface="Times New Roman"/>
              </a:rPr>
              <a:t>Yetersiz </a:t>
            </a:r>
            <a:r>
              <a:rPr lang="tr-TR" sz="1950" spc="-4" dirty="0">
                <a:latin typeface="Times New Roman"/>
                <a:cs typeface="Times New Roman"/>
              </a:rPr>
              <a:t>Olup,</a:t>
            </a:r>
            <a:r>
              <a:rPr lang="tr-TR" sz="1950" spc="186" dirty="0">
                <a:latin typeface="Times New Roman"/>
                <a:cs typeface="Times New Roman"/>
              </a:rPr>
              <a:t> </a:t>
            </a:r>
            <a:r>
              <a:rPr lang="tr-TR" sz="1950" spc="-4" dirty="0">
                <a:latin typeface="Times New Roman"/>
                <a:cs typeface="Times New Roman"/>
              </a:rPr>
              <a:t>Saygı</a:t>
            </a:r>
            <a:endParaRPr lang="tr-TR" sz="1950" dirty="0">
              <a:latin typeface="Times New Roman"/>
              <a:cs typeface="Times New Roman"/>
            </a:endParaRPr>
          </a:p>
          <a:p>
            <a:pPr marL="0" indent="0">
              <a:spcBef>
                <a:spcPts val="293"/>
              </a:spcBef>
              <a:buNone/>
            </a:pPr>
            <a:r>
              <a:rPr lang="tr-TR" sz="1950" spc="-57" dirty="0">
                <a:latin typeface="Times New Roman"/>
                <a:cs typeface="Times New Roman"/>
              </a:rPr>
              <a:t>   Ve </a:t>
            </a:r>
            <a:r>
              <a:rPr lang="tr-TR" sz="1950" spc="-4" dirty="0">
                <a:latin typeface="Times New Roman"/>
                <a:cs typeface="Times New Roman"/>
              </a:rPr>
              <a:t>Güç Elde Edebilmek </a:t>
            </a:r>
            <a:r>
              <a:rPr lang="tr-TR" sz="1950" spc="-8" dirty="0">
                <a:latin typeface="Times New Roman"/>
                <a:cs typeface="Times New Roman"/>
              </a:rPr>
              <a:t>İçin </a:t>
            </a:r>
            <a:r>
              <a:rPr lang="tr-TR" sz="1950" spc="-4" dirty="0">
                <a:latin typeface="Times New Roman"/>
                <a:cs typeface="Times New Roman"/>
              </a:rPr>
              <a:t>Bunu</a:t>
            </a:r>
            <a:r>
              <a:rPr lang="tr-TR" sz="1950" spc="-89" dirty="0">
                <a:latin typeface="Times New Roman"/>
                <a:cs typeface="Times New Roman"/>
              </a:rPr>
              <a:t> </a:t>
            </a:r>
            <a:r>
              <a:rPr lang="tr-TR" sz="1950" spc="-20" dirty="0">
                <a:latin typeface="Times New Roman"/>
                <a:cs typeface="Times New Roman"/>
              </a:rPr>
              <a:t>Yaparlar.</a:t>
            </a:r>
            <a:endParaRPr lang="tr-TR" sz="1950" dirty="0">
              <a:latin typeface="Times New Roman"/>
              <a:cs typeface="Times New Roman"/>
            </a:endParaRPr>
          </a:p>
          <a:p>
            <a:pPr marL="150138" indent="-139819">
              <a:spcBef>
                <a:spcPts val="293"/>
              </a:spcBef>
              <a:buFont typeface="Arial"/>
              <a:buChar char="•"/>
              <a:tabLst>
                <a:tab pos="150654" algn="l"/>
              </a:tabLst>
            </a:pPr>
            <a:r>
              <a:rPr lang="tr-TR" sz="1950" spc="-4" dirty="0">
                <a:latin typeface="Times New Roman"/>
                <a:cs typeface="Times New Roman"/>
              </a:rPr>
              <a:t>Akranlarından </a:t>
            </a:r>
            <a:r>
              <a:rPr lang="tr-TR" sz="1950" spc="-24" dirty="0">
                <a:latin typeface="Times New Roman"/>
                <a:cs typeface="Times New Roman"/>
              </a:rPr>
              <a:t>Yaşça </a:t>
            </a:r>
            <a:r>
              <a:rPr lang="tr-TR" sz="1950" dirty="0">
                <a:latin typeface="Times New Roman"/>
                <a:cs typeface="Times New Roman"/>
              </a:rPr>
              <a:t>ve </a:t>
            </a:r>
            <a:r>
              <a:rPr lang="tr-TR" sz="1950" spc="-4" dirty="0">
                <a:latin typeface="Times New Roman"/>
                <a:cs typeface="Times New Roman"/>
              </a:rPr>
              <a:t>Fiziksel Olarak </a:t>
            </a:r>
            <a:r>
              <a:rPr lang="tr-TR" sz="1950" spc="-8" dirty="0">
                <a:latin typeface="Times New Roman"/>
                <a:cs typeface="Times New Roman"/>
              </a:rPr>
              <a:t>Büyük</a:t>
            </a:r>
            <a:r>
              <a:rPr lang="tr-TR" sz="1950" spc="93" dirty="0">
                <a:latin typeface="Times New Roman"/>
                <a:cs typeface="Times New Roman"/>
              </a:rPr>
              <a:t> </a:t>
            </a:r>
            <a:r>
              <a:rPr lang="tr-TR" sz="1950" spc="-8" dirty="0">
                <a:latin typeface="Times New Roman"/>
                <a:cs typeface="Times New Roman"/>
              </a:rPr>
              <a:t>Olabilirler.</a:t>
            </a:r>
            <a:endParaRPr lang="tr-TR" sz="1950" dirty="0">
              <a:latin typeface="Times New Roman"/>
              <a:cs typeface="Times New Roman"/>
            </a:endParaRPr>
          </a:p>
          <a:p>
            <a:endParaRPr lang="tr-TR" sz="1950" dirty="0"/>
          </a:p>
        </p:txBody>
      </p:sp>
      <p:sp>
        <p:nvSpPr>
          <p:cNvPr id="5" name="Dikdörtgen 4"/>
          <p:cNvSpPr/>
          <p:nvPr/>
        </p:nvSpPr>
        <p:spPr>
          <a:xfrm>
            <a:off x="1351756" y="5569630"/>
            <a:ext cx="6975475" cy="542584"/>
          </a:xfrm>
          <a:prstGeom prst="rect">
            <a:avLst/>
          </a:prstGeom>
        </p:spPr>
        <p:txBody>
          <a:bodyPr wrap="square">
            <a:spAutoFit/>
          </a:bodyPr>
          <a:lstStyle/>
          <a:p>
            <a:pPr marL="578882"/>
            <a:r>
              <a:rPr lang="tr-TR" sz="1463" spc="-4" dirty="0">
                <a:latin typeface="Times New Roman"/>
                <a:cs typeface="Times New Roman"/>
              </a:rPr>
              <a:t>Bu </a:t>
            </a:r>
            <a:r>
              <a:rPr lang="tr-TR" sz="1463" spc="-12" dirty="0">
                <a:latin typeface="Times New Roman"/>
                <a:cs typeface="Times New Roman"/>
              </a:rPr>
              <a:t>Tip </a:t>
            </a:r>
            <a:r>
              <a:rPr lang="tr-TR" sz="1463" spc="-4" dirty="0">
                <a:latin typeface="Times New Roman"/>
                <a:cs typeface="Times New Roman"/>
              </a:rPr>
              <a:t>Özelliklere Sahip Birinin Zorbalık </a:t>
            </a:r>
            <a:r>
              <a:rPr lang="tr-TR" sz="1463" spc="-20" dirty="0">
                <a:latin typeface="Times New Roman"/>
                <a:cs typeface="Times New Roman"/>
              </a:rPr>
              <a:t>Yaptığı </a:t>
            </a:r>
            <a:r>
              <a:rPr lang="tr-TR" sz="1463" spc="-4" dirty="0">
                <a:latin typeface="Times New Roman"/>
                <a:cs typeface="Times New Roman"/>
              </a:rPr>
              <a:t>Konusunda Ön </a:t>
            </a:r>
            <a:r>
              <a:rPr lang="tr-TR" sz="1463" spc="-20" dirty="0">
                <a:latin typeface="Times New Roman"/>
                <a:cs typeface="Times New Roman"/>
              </a:rPr>
              <a:t>Yargılı</a:t>
            </a:r>
            <a:r>
              <a:rPr lang="tr-TR" sz="1463" spc="114" dirty="0">
                <a:latin typeface="Times New Roman"/>
                <a:cs typeface="Times New Roman"/>
              </a:rPr>
              <a:t> </a:t>
            </a:r>
            <a:r>
              <a:rPr lang="tr-TR" sz="1463" spc="-8" dirty="0">
                <a:latin typeface="Times New Roman"/>
                <a:cs typeface="Times New Roman"/>
              </a:rPr>
              <a:t>Olmayın.</a:t>
            </a:r>
            <a:endParaRPr lang="tr-TR" sz="1463" dirty="0">
              <a:latin typeface="Times New Roman"/>
              <a:cs typeface="Times New Roman"/>
            </a:endParaRPr>
          </a:p>
          <a:p>
            <a:pPr marL="29408" algn="ctr"/>
            <a:r>
              <a:rPr lang="tr-TR" sz="1463" spc="-20" dirty="0">
                <a:latin typeface="Times New Roman"/>
                <a:cs typeface="Times New Roman"/>
              </a:rPr>
              <a:t>Yanlış Yapıyor</a:t>
            </a:r>
            <a:r>
              <a:rPr lang="tr-TR" sz="1463" spc="20" dirty="0">
                <a:latin typeface="Times New Roman"/>
                <a:cs typeface="Times New Roman"/>
              </a:rPr>
              <a:t> </a:t>
            </a:r>
            <a:r>
              <a:rPr lang="tr-TR" sz="1463" spc="-4" dirty="0">
                <a:latin typeface="Times New Roman"/>
                <a:cs typeface="Times New Roman"/>
              </a:rPr>
              <a:t>Olabilirsiniz!</a:t>
            </a:r>
            <a:endParaRPr lang="tr-TR" sz="1463" dirty="0">
              <a:latin typeface="Times New Roman"/>
              <a:cs typeface="Times New Roma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194" y="1880634"/>
            <a:ext cx="2666074" cy="1999556"/>
          </a:xfrm>
          <a:prstGeom prst="rect">
            <a:avLst/>
          </a:prstGeom>
        </p:spPr>
      </p:pic>
    </p:spTree>
    <p:extLst>
      <p:ext uri="{BB962C8B-B14F-4D97-AF65-F5344CB8AC3E}">
        <p14:creationId xmlns:p14="http://schemas.microsoft.com/office/powerpoint/2010/main" val="28096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1188" y="677227"/>
            <a:ext cx="7373831" cy="1280890"/>
          </a:xfrm>
        </p:spPr>
        <p:txBody>
          <a:bodyPr>
            <a:normAutofit/>
          </a:bodyPr>
          <a:lstStyle/>
          <a:p>
            <a:r>
              <a:rPr lang="tr-TR" sz="3200" b="1" dirty="0">
                <a:solidFill>
                  <a:srgbClr val="C00000"/>
                </a:solidFill>
              </a:rPr>
              <a:t>Mağdur Çocukların Genel Özellikleri</a:t>
            </a:r>
          </a:p>
        </p:txBody>
      </p:sp>
      <p:sp>
        <p:nvSpPr>
          <p:cNvPr id="3" name="İçerik Yer Tutucusu 2"/>
          <p:cNvSpPr>
            <a:spLocks noGrp="1"/>
          </p:cNvSpPr>
          <p:nvPr>
            <p:ph idx="1"/>
          </p:nvPr>
        </p:nvSpPr>
        <p:spPr>
          <a:xfrm>
            <a:off x="577850" y="1963738"/>
            <a:ext cx="8451056" cy="3260725"/>
          </a:xfrm>
        </p:spPr>
        <p:txBody>
          <a:bodyPr>
            <a:noAutofit/>
          </a:bodyPr>
          <a:lstStyle/>
          <a:p>
            <a:pPr marL="1798558" lvl="1" indent="-278606">
              <a:buFont typeface="Arial" panose="020B0604020202020204" pitchFamily="34" charset="0"/>
              <a:buChar char="•"/>
              <a:tabLst>
                <a:tab pos="1660287" algn="l"/>
              </a:tabLst>
            </a:pPr>
            <a:r>
              <a:rPr lang="tr-TR" sz="1950" dirty="0">
                <a:latin typeface="Times New Roman"/>
                <a:cs typeface="Times New Roman"/>
              </a:rPr>
              <a:t>Genellikle </a:t>
            </a:r>
            <a:r>
              <a:rPr lang="tr-TR" sz="1950" spc="-4" dirty="0">
                <a:latin typeface="Times New Roman"/>
                <a:cs typeface="Times New Roman"/>
              </a:rPr>
              <a:t>güvensiz </a:t>
            </a:r>
            <a:r>
              <a:rPr lang="tr-TR" sz="1950" dirty="0">
                <a:latin typeface="Times New Roman"/>
                <a:cs typeface="Times New Roman"/>
              </a:rPr>
              <a:t>ve kendilerini </a:t>
            </a:r>
            <a:r>
              <a:rPr lang="tr-TR" sz="1950" spc="-4" dirty="0">
                <a:latin typeface="Times New Roman"/>
                <a:cs typeface="Times New Roman"/>
              </a:rPr>
              <a:t>koruyamayan, pasif </a:t>
            </a:r>
            <a:r>
              <a:rPr lang="tr-TR" sz="1950" spc="4" dirty="0">
                <a:latin typeface="Times New Roman"/>
                <a:cs typeface="Times New Roman"/>
              </a:rPr>
              <a:t>ve</a:t>
            </a:r>
            <a:r>
              <a:rPr lang="tr-TR" sz="1950" spc="154" dirty="0">
                <a:latin typeface="Times New Roman"/>
                <a:cs typeface="Times New Roman"/>
              </a:rPr>
              <a:t> </a:t>
            </a:r>
            <a:r>
              <a:rPr lang="tr-TR" sz="1950" spc="-4" dirty="0">
                <a:latin typeface="Times New Roman"/>
                <a:cs typeface="Times New Roman"/>
              </a:rPr>
              <a:t>boyun</a:t>
            </a:r>
            <a:r>
              <a:rPr lang="tr-TR" sz="1950" dirty="0">
                <a:latin typeface="Times New Roman"/>
                <a:cs typeface="Times New Roman"/>
              </a:rPr>
              <a:t> </a:t>
            </a:r>
            <a:r>
              <a:rPr lang="tr-TR" sz="1950" spc="-4" dirty="0">
                <a:latin typeface="Times New Roman"/>
                <a:cs typeface="Times New Roman"/>
              </a:rPr>
              <a:t>eğici </a:t>
            </a:r>
            <a:r>
              <a:rPr lang="tr-TR" sz="1950" dirty="0">
                <a:latin typeface="Times New Roman"/>
                <a:cs typeface="Times New Roman"/>
              </a:rPr>
              <a:t>bir </a:t>
            </a:r>
            <a:r>
              <a:rPr lang="tr-TR" sz="1950" spc="-4" dirty="0">
                <a:latin typeface="Times New Roman"/>
                <a:cs typeface="Times New Roman"/>
              </a:rPr>
              <a:t>tarzları</a:t>
            </a:r>
            <a:r>
              <a:rPr lang="tr-TR" sz="1950" spc="53" dirty="0">
                <a:latin typeface="Times New Roman"/>
                <a:cs typeface="Times New Roman"/>
              </a:rPr>
              <a:t> </a:t>
            </a:r>
            <a:r>
              <a:rPr lang="tr-TR" sz="1950" spc="-12" dirty="0">
                <a:latin typeface="Times New Roman"/>
                <a:cs typeface="Times New Roman"/>
              </a:rPr>
              <a:t>vardır.</a:t>
            </a:r>
            <a:endParaRPr lang="tr-TR" sz="1950" dirty="0">
              <a:latin typeface="Times New Roman"/>
              <a:cs typeface="Times New Roman"/>
            </a:endParaRPr>
          </a:p>
          <a:p>
            <a:pPr marL="1798558" lvl="1" indent="-278606">
              <a:buFont typeface="Arial" panose="020B0604020202020204" pitchFamily="34" charset="0"/>
              <a:buChar char="•"/>
              <a:tabLst>
                <a:tab pos="1660287" algn="l"/>
              </a:tabLst>
            </a:pPr>
            <a:r>
              <a:rPr lang="tr-TR" sz="1950" spc="-4" dirty="0">
                <a:latin typeface="Times New Roman"/>
                <a:cs typeface="Times New Roman"/>
              </a:rPr>
              <a:t>Utangaç </a:t>
            </a:r>
            <a:r>
              <a:rPr lang="tr-TR" sz="1950" dirty="0">
                <a:latin typeface="Times New Roman"/>
                <a:cs typeface="Times New Roman"/>
              </a:rPr>
              <a:t>ve </a:t>
            </a:r>
            <a:r>
              <a:rPr lang="tr-TR" sz="1950" spc="-4" dirty="0">
                <a:latin typeface="Times New Roman"/>
                <a:cs typeface="Times New Roman"/>
              </a:rPr>
              <a:t>içine</a:t>
            </a:r>
            <a:r>
              <a:rPr lang="tr-TR" sz="1950" spc="41" dirty="0">
                <a:latin typeface="Times New Roman"/>
                <a:cs typeface="Times New Roman"/>
              </a:rPr>
              <a:t> </a:t>
            </a:r>
            <a:r>
              <a:rPr lang="tr-TR" sz="1950" spc="-8" dirty="0">
                <a:latin typeface="Times New Roman"/>
                <a:cs typeface="Times New Roman"/>
              </a:rPr>
              <a:t>kapanıktırlar.</a:t>
            </a:r>
            <a:endParaRPr lang="tr-TR" sz="1950" dirty="0">
              <a:latin typeface="Times New Roman"/>
              <a:cs typeface="Times New Roman"/>
            </a:endParaRPr>
          </a:p>
          <a:p>
            <a:pPr marL="1798558" lvl="1" indent="-278606">
              <a:buFont typeface="Arial" panose="020B0604020202020204" pitchFamily="34" charset="0"/>
              <a:buChar char="•"/>
              <a:tabLst>
                <a:tab pos="1660287" algn="l"/>
              </a:tabLst>
            </a:pPr>
            <a:r>
              <a:rPr lang="tr-TR" sz="1950" spc="-4" dirty="0">
                <a:latin typeface="Times New Roman"/>
                <a:cs typeface="Times New Roman"/>
              </a:rPr>
              <a:t>Farklı </a:t>
            </a:r>
            <a:r>
              <a:rPr lang="tr-TR" sz="1950" dirty="0">
                <a:latin typeface="Times New Roman"/>
                <a:cs typeface="Times New Roman"/>
              </a:rPr>
              <a:t>özelliklere sahip </a:t>
            </a:r>
            <a:r>
              <a:rPr lang="tr-TR" sz="1950" spc="-4" dirty="0">
                <a:latin typeface="Times New Roman"/>
                <a:cs typeface="Times New Roman"/>
              </a:rPr>
              <a:t>olabilirler. </a:t>
            </a:r>
            <a:r>
              <a:rPr lang="tr-TR" sz="1950" dirty="0">
                <a:latin typeface="Times New Roman"/>
                <a:cs typeface="Times New Roman"/>
              </a:rPr>
              <a:t>(kekemelik, gözlük</a:t>
            </a:r>
            <a:r>
              <a:rPr lang="tr-TR" sz="1950" spc="73" dirty="0">
                <a:latin typeface="Times New Roman"/>
                <a:cs typeface="Times New Roman"/>
              </a:rPr>
              <a:t> </a:t>
            </a:r>
            <a:r>
              <a:rPr lang="tr-TR" sz="1950" dirty="0">
                <a:latin typeface="Times New Roman"/>
                <a:cs typeface="Times New Roman"/>
              </a:rPr>
              <a:t>kullanma, diş </a:t>
            </a:r>
            <a:r>
              <a:rPr lang="tr-TR" sz="1950" spc="-4" dirty="0">
                <a:latin typeface="Times New Roman"/>
                <a:cs typeface="Times New Roman"/>
              </a:rPr>
              <a:t>aparatı kullanma</a:t>
            </a:r>
            <a:r>
              <a:rPr lang="tr-TR" sz="1950" spc="41" dirty="0">
                <a:latin typeface="Times New Roman"/>
                <a:cs typeface="Times New Roman"/>
              </a:rPr>
              <a:t> </a:t>
            </a:r>
            <a:r>
              <a:rPr lang="tr-TR" sz="1950" dirty="0">
                <a:latin typeface="Times New Roman"/>
                <a:cs typeface="Times New Roman"/>
              </a:rPr>
              <a:t>vb.)</a:t>
            </a:r>
          </a:p>
          <a:p>
            <a:pPr marL="1798558" lvl="1" indent="-278606">
              <a:spcBef>
                <a:spcPts val="293"/>
              </a:spcBef>
              <a:buFont typeface="Arial" panose="020B0604020202020204" pitchFamily="34" charset="0"/>
              <a:buChar char="•"/>
              <a:tabLst>
                <a:tab pos="1660287" algn="l"/>
              </a:tabLst>
            </a:pPr>
            <a:r>
              <a:rPr lang="tr-TR" sz="1950" spc="-4" dirty="0">
                <a:latin typeface="Times New Roman"/>
                <a:cs typeface="Times New Roman"/>
              </a:rPr>
              <a:t>Genellikle aşırı </a:t>
            </a:r>
            <a:r>
              <a:rPr lang="tr-TR" sz="1950" spc="-8" dirty="0">
                <a:latin typeface="Times New Roman"/>
                <a:cs typeface="Times New Roman"/>
              </a:rPr>
              <a:t>koruyucu </a:t>
            </a:r>
            <a:r>
              <a:rPr lang="tr-TR" sz="1950" spc="-4" dirty="0">
                <a:latin typeface="Times New Roman"/>
                <a:cs typeface="Times New Roman"/>
              </a:rPr>
              <a:t>ailelerin</a:t>
            </a:r>
            <a:r>
              <a:rPr lang="tr-TR" sz="1950" spc="118" dirty="0">
                <a:latin typeface="Times New Roman"/>
                <a:cs typeface="Times New Roman"/>
              </a:rPr>
              <a:t> </a:t>
            </a:r>
            <a:r>
              <a:rPr lang="tr-TR" sz="1950" spc="-8" dirty="0">
                <a:latin typeface="Times New Roman"/>
                <a:cs typeface="Times New Roman"/>
              </a:rPr>
              <a:t>çocuklarıdır.</a:t>
            </a:r>
            <a:endParaRPr lang="tr-TR" sz="1950" dirty="0">
              <a:latin typeface="Times New Roman"/>
              <a:cs typeface="Times New Roman"/>
            </a:endParaRPr>
          </a:p>
          <a:p>
            <a:pPr marL="1519952" lvl="1" indent="0">
              <a:spcBef>
                <a:spcPts val="293"/>
              </a:spcBef>
              <a:buNone/>
              <a:tabLst>
                <a:tab pos="1660287" algn="l"/>
              </a:tabLst>
            </a:pPr>
            <a:endParaRPr lang="tr-TR" sz="1950" spc="-4" dirty="0">
              <a:latin typeface="Times New Roman"/>
              <a:cs typeface="Times New Roman"/>
            </a:endParaRPr>
          </a:p>
          <a:p>
            <a:pPr marL="1519952" lvl="1" indent="0">
              <a:spcBef>
                <a:spcPts val="293"/>
              </a:spcBef>
              <a:buNone/>
              <a:tabLst>
                <a:tab pos="1660287" algn="l"/>
              </a:tabLst>
            </a:pPr>
            <a:r>
              <a:rPr lang="tr-TR" sz="1463" spc="-4" dirty="0">
                <a:latin typeface="Times New Roman"/>
                <a:cs typeface="Times New Roman"/>
              </a:rPr>
              <a:t>                Bazen çocuklar</a:t>
            </a:r>
            <a:r>
              <a:rPr lang="tr-TR" sz="1463" spc="215" dirty="0">
                <a:latin typeface="Times New Roman"/>
                <a:cs typeface="Times New Roman"/>
              </a:rPr>
              <a:t> </a:t>
            </a:r>
            <a:r>
              <a:rPr lang="tr-TR" sz="1463" spc="-4" dirty="0">
                <a:latin typeface="Times New Roman"/>
                <a:cs typeface="Times New Roman"/>
              </a:rPr>
              <a:t>neden mağdur olduklarını </a:t>
            </a:r>
            <a:r>
              <a:rPr lang="tr-TR" sz="1463" dirty="0">
                <a:latin typeface="Times New Roman"/>
                <a:cs typeface="Times New Roman"/>
              </a:rPr>
              <a:t>bile</a:t>
            </a:r>
            <a:r>
              <a:rPr lang="tr-TR" sz="1463" spc="45" dirty="0">
                <a:latin typeface="Times New Roman"/>
                <a:cs typeface="Times New Roman"/>
              </a:rPr>
              <a:t> </a:t>
            </a:r>
            <a:r>
              <a:rPr lang="tr-TR" sz="1463" spc="-8" dirty="0">
                <a:latin typeface="Times New Roman"/>
                <a:cs typeface="Times New Roman"/>
              </a:rPr>
              <a:t>bilmezler</a:t>
            </a:r>
            <a:r>
              <a:rPr lang="tr-TR" sz="1788" spc="-8" dirty="0">
                <a:latin typeface="Times New Roman"/>
                <a:cs typeface="Times New Roman"/>
              </a:rPr>
              <a:t>.</a:t>
            </a:r>
            <a:endParaRPr lang="tr-TR" sz="1788" dirty="0">
              <a:latin typeface="Times New Roman"/>
              <a:cs typeface="Times New Roman"/>
            </a:endParaRPr>
          </a:p>
          <a:p>
            <a:endParaRPr lang="tr-TR" sz="1788"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940" y="4899883"/>
            <a:ext cx="3064193" cy="1701167"/>
          </a:xfrm>
          <a:prstGeom prst="rect">
            <a:avLst/>
          </a:prstGeom>
        </p:spPr>
      </p:pic>
    </p:spTree>
    <p:extLst>
      <p:ext uri="{BB962C8B-B14F-4D97-AF65-F5344CB8AC3E}">
        <p14:creationId xmlns:p14="http://schemas.microsoft.com/office/powerpoint/2010/main" val="224740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C00000"/>
                </a:solidFill>
              </a:rPr>
              <a:t>Seyircilerin</a:t>
            </a:r>
            <a:r>
              <a:rPr lang="tr-TR" b="1" dirty="0">
                <a:solidFill>
                  <a:srgbClr val="C00000"/>
                </a:solidFill>
              </a:rPr>
              <a:t> Genel Özellikleri</a:t>
            </a:r>
          </a:p>
        </p:txBody>
      </p:sp>
      <p:sp>
        <p:nvSpPr>
          <p:cNvPr id="3" name="İçerik Yer Tutucusu 2"/>
          <p:cNvSpPr>
            <a:spLocks noGrp="1"/>
          </p:cNvSpPr>
          <p:nvPr>
            <p:ph idx="1"/>
          </p:nvPr>
        </p:nvSpPr>
        <p:spPr>
          <a:xfrm>
            <a:off x="721022" y="2190750"/>
            <a:ext cx="8626475" cy="3069318"/>
          </a:xfrm>
        </p:spPr>
        <p:txBody>
          <a:bodyPr>
            <a:normAutofit fontScale="92500"/>
          </a:bodyPr>
          <a:lstStyle/>
          <a:p>
            <a:pPr marL="1659771" lvl="1" indent="-139819">
              <a:spcBef>
                <a:spcPts val="512"/>
              </a:spcBef>
              <a:buFont typeface="Arial"/>
              <a:buChar char="•"/>
              <a:tabLst>
                <a:tab pos="1660287" algn="l"/>
              </a:tabLst>
            </a:pPr>
            <a:r>
              <a:rPr lang="tr-TR" sz="1950" spc="-4" dirty="0">
                <a:latin typeface="Times New Roman"/>
                <a:cs typeface="Times New Roman"/>
              </a:rPr>
              <a:t>Zorbalık olaylarının %85’inde akranlar </a:t>
            </a:r>
            <a:r>
              <a:rPr lang="tr-TR" sz="1950" spc="-8" dirty="0">
                <a:latin typeface="Times New Roman"/>
                <a:cs typeface="Times New Roman"/>
              </a:rPr>
              <a:t>seyirci</a:t>
            </a:r>
            <a:r>
              <a:rPr lang="tr-TR" sz="1950" spc="186" dirty="0">
                <a:latin typeface="Times New Roman"/>
                <a:cs typeface="Times New Roman"/>
              </a:rPr>
              <a:t> </a:t>
            </a:r>
            <a:r>
              <a:rPr lang="tr-TR" sz="1950" spc="-8" dirty="0">
                <a:latin typeface="Times New Roman"/>
                <a:cs typeface="Times New Roman"/>
              </a:rPr>
              <a:t>durumundadır.</a:t>
            </a:r>
            <a:endParaRPr lang="tr-TR" sz="1950" dirty="0">
              <a:latin typeface="Times New Roman"/>
              <a:cs typeface="Times New Roman"/>
            </a:endParaRPr>
          </a:p>
          <a:p>
            <a:pPr marL="1659771" lvl="1" indent="-139819">
              <a:spcBef>
                <a:spcPts val="293"/>
              </a:spcBef>
              <a:buFont typeface="Arial"/>
              <a:buChar char="•"/>
              <a:tabLst>
                <a:tab pos="1660287" algn="l"/>
              </a:tabLst>
            </a:pPr>
            <a:r>
              <a:rPr lang="tr-TR" sz="1950" spc="-4" dirty="0">
                <a:latin typeface="Times New Roman"/>
                <a:cs typeface="Times New Roman"/>
              </a:rPr>
              <a:t>Sadece </a:t>
            </a:r>
            <a:r>
              <a:rPr lang="tr-TR" sz="1950" spc="-8" dirty="0">
                <a:latin typeface="Times New Roman"/>
                <a:cs typeface="Times New Roman"/>
              </a:rPr>
              <a:t>%11’inde zorbaya </a:t>
            </a:r>
            <a:r>
              <a:rPr lang="tr-TR" sz="1950" spc="-4" dirty="0">
                <a:latin typeface="Times New Roman"/>
                <a:cs typeface="Times New Roman"/>
              </a:rPr>
              <a:t>müdahale ettikleri</a:t>
            </a:r>
            <a:r>
              <a:rPr lang="tr-TR" sz="1950" spc="146" dirty="0">
                <a:latin typeface="Times New Roman"/>
                <a:cs typeface="Times New Roman"/>
              </a:rPr>
              <a:t> </a:t>
            </a:r>
            <a:r>
              <a:rPr lang="tr-TR" sz="1950" spc="-12" dirty="0">
                <a:latin typeface="Times New Roman"/>
                <a:cs typeface="Times New Roman"/>
              </a:rPr>
              <a:t>görülür.</a:t>
            </a:r>
            <a:endParaRPr lang="tr-TR" sz="1950" dirty="0">
              <a:latin typeface="Times New Roman"/>
              <a:cs typeface="Times New Roman"/>
            </a:endParaRPr>
          </a:p>
          <a:p>
            <a:pPr marL="1659771" lvl="1" indent="-139819">
              <a:spcBef>
                <a:spcPts val="293"/>
              </a:spcBef>
              <a:buFont typeface="Arial"/>
              <a:buChar char="•"/>
              <a:tabLst>
                <a:tab pos="1660287" algn="l"/>
              </a:tabLst>
            </a:pPr>
            <a:r>
              <a:rPr lang="tr-TR" sz="1950" spc="-4" dirty="0">
                <a:latin typeface="Times New Roman"/>
                <a:cs typeface="Times New Roman"/>
              </a:rPr>
              <a:t>Zorbalık davranışı gösterenlerden farkları Suçluluk</a:t>
            </a:r>
            <a:r>
              <a:rPr lang="tr-TR" sz="1950" spc="158" dirty="0">
                <a:latin typeface="Times New Roman"/>
                <a:cs typeface="Times New Roman"/>
              </a:rPr>
              <a:t> </a:t>
            </a:r>
            <a:r>
              <a:rPr lang="tr-TR" sz="1950" spc="-8" dirty="0">
                <a:latin typeface="Times New Roman"/>
                <a:cs typeface="Times New Roman"/>
              </a:rPr>
              <a:t>duymalarıdır.</a:t>
            </a:r>
            <a:endParaRPr lang="tr-TR" sz="1950" dirty="0">
              <a:latin typeface="Times New Roman"/>
              <a:cs typeface="Times New Roman"/>
            </a:endParaRPr>
          </a:p>
          <a:p>
            <a:pPr marL="1659771" marR="4128" lvl="1" indent="-139819">
              <a:lnSpc>
                <a:spcPct val="125000"/>
              </a:lnSpc>
              <a:buFont typeface="Arial"/>
              <a:buChar char="•"/>
              <a:tabLst>
                <a:tab pos="1660287" algn="l"/>
              </a:tabLst>
            </a:pPr>
            <a:r>
              <a:rPr lang="tr-TR" sz="1950" spc="-4" dirty="0">
                <a:latin typeface="Times New Roman"/>
                <a:cs typeface="Times New Roman"/>
              </a:rPr>
              <a:t>İspiyoncu </a:t>
            </a:r>
            <a:r>
              <a:rPr lang="tr-TR" sz="1950" dirty="0">
                <a:latin typeface="Times New Roman"/>
                <a:cs typeface="Times New Roman"/>
              </a:rPr>
              <a:t>damgası almaktan korkabilir ve bu </a:t>
            </a:r>
            <a:r>
              <a:rPr lang="tr-TR" sz="1950" spc="-4" dirty="0">
                <a:latin typeface="Times New Roman"/>
                <a:cs typeface="Times New Roman"/>
              </a:rPr>
              <a:t>yüzden sessiz  </a:t>
            </a:r>
            <a:r>
              <a:rPr lang="tr-TR" sz="1950" spc="-8" dirty="0">
                <a:latin typeface="Times New Roman"/>
                <a:cs typeface="Times New Roman"/>
              </a:rPr>
              <a:t>kalabilirler.</a:t>
            </a:r>
            <a:endParaRPr lang="tr-TR" sz="1950" dirty="0">
              <a:latin typeface="Times New Roman"/>
              <a:cs typeface="Times New Roman"/>
            </a:endParaRPr>
          </a:p>
          <a:p>
            <a:pPr marL="1659771" marR="4128" lvl="1" indent="-139819" algn="just">
              <a:lnSpc>
                <a:spcPct val="125000"/>
              </a:lnSpc>
              <a:buFont typeface="Arial"/>
              <a:buChar char="•"/>
              <a:tabLst>
                <a:tab pos="1660287" algn="l"/>
              </a:tabLst>
            </a:pPr>
            <a:r>
              <a:rPr lang="tr-TR" sz="1950" dirty="0">
                <a:latin typeface="Times New Roman"/>
                <a:cs typeface="Times New Roman"/>
              </a:rPr>
              <a:t>Sıklıkla zorbalık davranışı </a:t>
            </a:r>
            <a:r>
              <a:rPr lang="tr-TR" sz="1950" spc="-4" dirty="0">
                <a:latin typeface="Times New Roman"/>
                <a:cs typeface="Times New Roman"/>
              </a:rPr>
              <a:t>gösteren kişiyi </a:t>
            </a:r>
            <a:r>
              <a:rPr lang="tr-TR" sz="1950" dirty="0">
                <a:latin typeface="Times New Roman"/>
                <a:cs typeface="Times New Roman"/>
              </a:rPr>
              <a:t>haklı bulup </a:t>
            </a:r>
            <a:r>
              <a:rPr lang="tr-TR" sz="1950" spc="-4" dirty="0">
                <a:latin typeface="Times New Roman"/>
                <a:cs typeface="Times New Roman"/>
              </a:rPr>
              <a:t>mağdurun  hak </a:t>
            </a:r>
            <a:r>
              <a:rPr lang="tr-TR" sz="1950" dirty="0">
                <a:latin typeface="Times New Roman"/>
                <a:cs typeface="Times New Roman"/>
              </a:rPr>
              <a:t>ettiğini </a:t>
            </a:r>
            <a:r>
              <a:rPr lang="tr-TR" sz="1950" spc="-8" dirty="0">
                <a:latin typeface="Times New Roman"/>
                <a:cs typeface="Times New Roman"/>
              </a:rPr>
              <a:t>düşünürler. </a:t>
            </a:r>
            <a:r>
              <a:rPr lang="tr-TR" sz="1950" dirty="0">
                <a:latin typeface="Times New Roman"/>
                <a:cs typeface="Times New Roman"/>
              </a:rPr>
              <a:t>Çünkü </a:t>
            </a:r>
            <a:r>
              <a:rPr lang="tr-TR" sz="1950" spc="-4" dirty="0">
                <a:latin typeface="Times New Roman"/>
                <a:cs typeface="Times New Roman"/>
              </a:rPr>
              <a:t>zorbalık </a:t>
            </a:r>
            <a:r>
              <a:rPr lang="tr-TR" sz="1950" dirty="0">
                <a:latin typeface="Times New Roman"/>
                <a:cs typeface="Times New Roman"/>
              </a:rPr>
              <a:t>davranışında bulunanlar  öncesinde </a:t>
            </a:r>
            <a:r>
              <a:rPr lang="tr-TR" sz="1950" spc="-4" dirty="0">
                <a:latin typeface="Times New Roman"/>
                <a:cs typeface="Times New Roman"/>
              </a:rPr>
              <a:t>mağduru </a:t>
            </a:r>
            <a:r>
              <a:rPr lang="tr-TR" sz="1950" dirty="0">
                <a:latin typeface="Times New Roman"/>
                <a:cs typeface="Times New Roman"/>
              </a:rPr>
              <a:t>kışkırtabilmekte </a:t>
            </a:r>
            <a:r>
              <a:rPr lang="tr-TR" sz="1950" spc="4" dirty="0">
                <a:latin typeface="Times New Roman"/>
                <a:cs typeface="Times New Roman"/>
              </a:rPr>
              <a:t>ve </a:t>
            </a:r>
            <a:r>
              <a:rPr lang="tr-TR" sz="1950" dirty="0">
                <a:latin typeface="Times New Roman"/>
                <a:cs typeface="Times New Roman"/>
              </a:rPr>
              <a:t>seyirci önünde mağduru  </a:t>
            </a:r>
            <a:r>
              <a:rPr lang="tr-TR" sz="1950" spc="-4" dirty="0">
                <a:latin typeface="Times New Roman"/>
                <a:cs typeface="Times New Roman"/>
              </a:rPr>
              <a:t>hak etmiş gibi</a:t>
            </a:r>
            <a:r>
              <a:rPr lang="tr-TR" sz="1950" spc="37" dirty="0">
                <a:latin typeface="Times New Roman"/>
                <a:cs typeface="Times New Roman"/>
              </a:rPr>
              <a:t> </a:t>
            </a:r>
            <a:r>
              <a:rPr lang="tr-TR" sz="1950" spc="-8" dirty="0">
                <a:latin typeface="Times New Roman"/>
                <a:cs typeface="Times New Roman"/>
              </a:rPr>
              <a:t>gösterebilmektedir.</a:t>
            </a:r>
            <a:endParaRPr lang="tr-TR" sz="1950" dirty="0">
              <a:latin typeface="Times New Roman"/>
              <a:cs typeface="Times New Roman"/>
            </a:endParaRPr>
          </a:p>
          <a:p>
            <a:endParaRPr lang="tr-TR" dirty="0"/>
          </a:p>
        </p:txBody>
      </p:sp>
      <p:sp>
        <p:nvSpPr>
          <p:cNvPr id="4" name="object 8"/>
          <p:cNvSpPr/>
          <p:nvPr/>
        </p:nvSpPr>
        <p:spPr>
          <a:xfrm>
            <a:off x="7548374" y="4597815"/>
            <a:ext cx="2165998" cy="2672391"/>
          </a:xfrm>
          <a:prstGeom prst="rect">
            <a:avLst/>
          </a:prstGeom>
          <a:blipFill>
            <a:blip r:embed="rId2" cstate="print"/>
            <a:stretch>
              <a:fillRect/>
            </a:stretch>
          </a:blipFill>
        </p:spPr>
        <p:txBody>
          <a:bodyPr wrap="square" lIns="0" tIns="0" rIns="0" bIns="0" rtlCol="0"/>
          <a:lstStyle/>
          <a:p>
            <a:endParaRPr sz="1463"/>
          </a:p>
        </p:txBody>
      </p:sp>
    </p:spTree>
    <p:extLst>
      <p:ext uri="{BB962C8B-B14F-4D97-AF65-F5344CB8AC3E}">
        <p14:creationId xmlns:p14="http://schemas.microsoft.com/office/powerpoint/2010/main" val="389591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468465" y="1288885"/>
            <a:ext cx="5575778" cy="558720"/>
            <a:chOff x="-432278" y="224710"/>
            <a:chExt cx="5575778" cy="648193"/>
          </a:xfrm>
          <a:noFill/>
        </p:grpSpPr>
        <p:sp>
          <p:nvSpPr>
            <p:cNvPr id="18" name="Yuvarlatılmış Dikdörtgen 17"/>
            <p:cNvSpPr/>
            <p:nvPr/>
          </p:nvSpPr>
          <p:spPr>
            <a:xfrm>
              <a:off x="342900" y="224710"/>
              <a:ext cx="4800600" cy="648193"/>
            </a:xfrm>
            <a:prstGeom prst="round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Yuvarlatılmış Dikdörtgen 4"/>
            <p:cNvSpPr/>
            <p:nvPr/>
          </p:nvSpPr>
          <p:spPr>
            <a:xfrm>
              <a:off x="-432278" y="256352"/>
              <a:ext cx="4737316" cy="58490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a:solidFill>
                    <a:srgbClr val="B55A04"/>
                  </a:solidFill>
                </a:rPr>
                <a:t>Zorbalık olaylarının %85’inde akranlar seyirci durumundadır.</a:t>
              </a:r>
            </a:p>
          </p:txBody>
        </p:sp>
      </p:grpSp>
      <p:grpSp>
        <p:nvGrpSpPr>
          <p:cNvPr id="6" name="Grup 5"/>
          <p:cNvGrpSpPr/>
          <p:nvPr/>
        </p:nvGrpSpPr>
        <p:grpSpPr>
          <a:xfrm>
            <a:off x="2464608" y="1948640"/>
            <a:ext cx="5547993" cy="383760"/>
            <a:chOff x="-414736" y="1081050"/>
            <a:chExt cx="5547993" cy="383760"/>
          </a:xfrm>
          <a:noFill/>
        </p:grpSpPr>
        <p:sp>
          <p:nvSpPr>
            <p:cNvPr id="16" name="Yuvarlatılmış Dikdörtgen 15"/>
            <p:cNvSpPr/>
            <p:nvPr/>
          </p:nvSpPr>
          <p:spPr>
            <a:xfrm>
              <a:off x="332657" y="1081050"/>
              <a:ext cx="4800600" cy="383760"/>
            </a:xfrm>
            <a:prstGeom prst="roundRect">
              <a:avLst/>
            </a:prstGeom>
            <a:grpFill/>
            <a:ln>
              <a:noFill/>
            </a:ln>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7" name="Yuvarlatılmış Dikdörtgen 6"/>
            <p:cNvSpPr/>
            <p:nvPr/>
          </p:nvSpPr>
          <p:spPr>
            <a:xfrm>
              <a:off x="-414736" y="1099784"/>
              <a:ext cx="4762780"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a:solidFill>
                    <a:srgbClr val="B55A04"/>
                  </a:solidFill>
                </a:rPr>
                <a:t>Sadece %11’inde zorbaya müdahale ettikleri görülür.</a:t>
              </a:r>
            </a:p>
          </p:txBody>
        </p:sp>
      </p:grpSp>
      <p:grpSp>
        <p:nvGrpSpPr>
          <p:cNvPr id="7" name="Grup 6"/>
          <p:cNvGrpSpPr/>
          <p:nvPr/>
        </p:nvGrpSpPr>
        <p:grpSpPr>
          <a:xfrm>
            <a:off x="2445522" y="2486463"/>
            <a:ext cx="5849122" cy="864228"/>
            <a:chOff x="-705622" y="1188036"/>
            <a:chExt cx="5849122" cy="864228"/>
          </a:xfrm>
          <a:noFill/>
        </p:grpSpPr>
        <p:sp>
          <p:nvSpPr>
            <p:cNvPr id="14" name="Yuvarlatılmış Dikdörtgen 13"/>
            <p:cNvSpPr/>
            <p:nvPr/>
          </p:nvSpPr>
          <p:spPr>
            <a:xfrm>
              <a:off x="342900" y="1668504"/>
              <a:ext cx="4800600" cy="383760"/>
            </a:xfrm>
            <a:prstGeom prst="roundRect">
              <a:avLst/>
            </a:prstGeom>
            <a:grpFill/>
            <a:ln>
              <a:noFill/>
            </a:ln>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5" name="Yuvarlatılmış Dikdörtgen 8"/>
            <p:cNvSpPr/>
            <p:nvPr/>
          </p:nvSpPr>
          <p:spPr>
            <a:xfrm>
              <a:off x="-705622" y="1188036"/>
              <a:ext cx="4763132"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a:solidFill>
                    <a:srgbClr val="861400"/>
                  </a:solidFill>
                </a:rPr>
                <a:t>Zorbalık davranışı gösterenlerden farkları Suçluluk duymalarıdır.</a:t>
              </a:r>
            </a:p>
          </p:txBody>
        </p:sp>
      </p:grpSp>
      <p:grpSp>
        <p:nvGrpSpPr>
          <p:cNvPr id="8" name="Grup 7"/>
          <p:cNvGrpSpPr/>
          <p:nvPr/>
        </p:nvGrpSpPr>
        <p:grpSpPr>
          <a:xfrm>
            <a:off x="2445522" y="3590446"/>
            <a:ext cx="5867856" cy="2045689"/>
            <a:chOff x="-729380" y="1338688"/>
            <a:chExt cx="5867856" cy="2045689"/>
          </a:xfrm>
          <a:noFill/>
        </p:grpSpPr>
        <p:sp>
          <p:nvSpPr>
            <p:cNvPr id="12" name="Yuvarlatılmış Dikdörtgen 11"/>
            <p:cNvSpPr/>
            <p:nvPr/>
          </p:nvSpPr>
          <p:spPr>
            <a:xfrm>
              <a:off x="342565" y="2258184"/>
              <a:ext cx="4795911" cy="1126193"/>
            </a:xfrm>
            <a:prstGeom prst="roundRect">
              <a:avLst/>
            </a:prstGeom>
            <a:grpFill/>
            <a:ln>
              <a:noFill/>
            </a:ln>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3" name="Yuvarlatılmış Dikdörtgen 10"/>
            <p:cNvSpPr/>
            <p:nvPr/>
          </p:nvSpPr>
          <p:spPr>
            <a:xfrm>
              <a:off x="-729380" y="1338688"/>
              <a:ext cx="4685959" cy="101624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a:solidFill>
                    <a:srgbClr val="597E3D"/>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p>
          </p:txBody>
        </p:sp>
      </p:grpSp>
      <p:grpSp>
        <p:nvGrpSpPr>
          <p:cNvPr id="9" name="Grup 8"/>
          <p:cNvGrpSpPr/>
          <p:nvPr/>
        </p:nvGrpSpPr>
        <p:grpSpPr>
          <a:xfrm>
            <a:off x="2445522" y="2990293"/>
            <a:ext cx="5867856" cy="1366229"/>
            <a:chOff x="-734599" y="2817020"/>
            <a:chExt cx="5867856" cy="1366229"/>
          </a:xfrm>
          <a:noFill/>
        </p:grpSpPr>
        <p:sp>
          <p:nvSpPr>
            <p:cNvPr id="10" name="Yuvarlatılmış Dikdörtgen 9"/>
            <p:cNvSpPr/>
            <p:nvPr/>
          </p:nvSpPr>
          <p:spPr>
            <a:xfrm>
              <a:off x="332657" y="3597474"/>
              <a:ext cx="4800600" cy="585775"/>
            </a:xfrm>
            <a:prstGeom prst="roundRect">
              <a:avLst/>
            </a:prstGeom>
            <a:grpFill/>
            <a:ln>
              <a:no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Yuvarlatılmış Dikdörtgen 12"/>
            <p:cNvSpPr/>
            <p:nvPr/>
          </p:nvSpPr>
          <p:spPr>
            <a:xfrm>
              <a:off x="-734599" y="2817020"/>
              <a:ext cx="4743410" cy="5285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a:solidFill>
                    <a:srgbClr val="861400"/>
                  </a:solidFill>
                </a:rPr>
                <a:t>İspiyoncu damgası almaktan korkabilir ve bu yüzden sessiz kalabilirler.</a:t>
              </a:r>
            </a:p>
          </p:txBody>
        </p:sp>
      </p:grpSp>
      <p:pic>
        <p:nvPicPr>
          <p:cNvPr id="20" name="Resim 1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680099" y="1206313"/>
            <a:ext cx="1255964" cy="1255964"/>
          </a:xfrm>
          <a:prstGeom prst="rect">
            <a:avLst/>
          </a:prstGeom>
        </p:spPr>
      </p:pic>
      <p:pic>
        <p:nvPicPr>
          <p:cNvPr id="23" name="Resim 2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1687129" y="2304755"/>
            <a:ext cx="1255964" cy="1255964"/>
          </a:xfrm>
          <a:prstGeom prst="rect">
            <a:avLst/>
          </a:prstGeom>
        </p:spPr>
      </p:pic>
      <p:pic>
        <p:nvPicPr>
          <p:cNvPr id="24" name="Resim 2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1305"/>
          <a:stretch/>
        </p:blipFill>
        <p:spPr>
          <a:xfrm rot="16200000">
            <a:off x="2001663" y="3081008"/>
            <a:ext cx="611585" cy="1255964"/>
          </a:xfrm>
          <a:prstGeom prst="rect">
            <a:avLst/>
          </a:prstGeom>
        </p:spPr>
      </p:pic>
      <p:sp>
        <p:nvSpPr>
          <p:cNvPr id="25" name="Metin kutusu 24"/>
          <p:cNvSpPr txBox="1"/>
          <p:nvPr/>
        </p:nvSpPr>
        <p:spPr>
          <a:xfrm>
            <a:off x="2152595" y="1357304"/>
            <a:ext cx="314510" cy="369332"/>
          </a:xfrm>
          <a:prstGeom prst="rect">
            <a:avLst/>
          </a:prstGeom>
          <a:noFill/>
        </p:spPr>
        <p:txBody>
          <a:bodyPr wrap="none" rtlCol="0">
            <a:spAutoFit/>
          </a:bodyPr>
          <a:lstStyle/>
          <a:p>
            <a:r>
              <a:rPr lang="tr-TR" b="1" dirty="0">
                <a:solidFill>
                  <a:srgbClr val="B55A04"/>
                </a:solidFill>
              </a:rPr>
              <a:t>1</a:t>
            </a:r>
          </a:p>
        </p:txBody>
      </p:sp>
      <p:sp>
        <p:nvSpPr>
          <p:cNvPr id="26" name="Metin kutusu 25"/>
          <p:cNvSpPr txBox="1"/>
          <p:nvPr/>
        </p:nvSpPr>
        <p:spPr>
          <a:xfrm>
            <a:off x="2166042" y="1927705"/>
            <a:ext cx="314510" cy="369332"/>
          </a:xfrm>
          <a:prstGeom prst="rect">
            <a:avLst/>
          </a:prstGeom>
          <a:noFill/>
        </p:spPr>
        <p:txBody>
          <a:bodyPr wrap="none" rtlCol="0">
            <a:spAutoFit/>
          </a:bodyPr>
          <a:lstStyle/>
          <a:p>
            <a:r>
              <a:rPr lang="tr-TR" b="1" dirty="0">
                <a:solidFill>
                  <a:srgbClr val="B55A04"/>
                </a:solidFill>
              </a:rPr>
              <a:t>2</a:t>
            </a:r>
          </a:p>
        </p:txBody>
      </p:sp>
      <p:sp>
        <p:nvSpPr>
          <p:cNvPr id="27" name="Metin kutusu 26"/>
          <p:cNvSpPr txBox="1"/>
          <p:nvPr/>
        </p:nvSpPr>
        <p:spPr>
          <a:xfrm>
            <a:off x="2158955" y="2429843"/>
            <a:ext cx="314510" cy="369332"/>
          </a:xfrm>
          <a:prstGeom prst="rect">
            <a:avLst/>
          </a:prstGeom>
          <a:noFill/>
        </p:spPr>
        <p:txBody>
          <a:bodyPr wrap="none" rtlCol="0">
            <a:spAutoFit/>
          </a:bodyPr>
          <a:lstStyle/>
          <a:p>
            <a:r>
              <a:rPr lang="tr-TR" b="1" dirty="0">
                <a:solidFill>
                  <a:srgbClr val="861400"/>
                </a:solidFill>
              </a:rPr>
              <a:t>3</a:t>
            </a:r>
          </a:p>
        </p:txBody>
      </p:sp>
      <p:sp>
        <p:nvSpPr>
          <p:cNvPr id="28" name="Metin kutusu 27"/>
          <p:cNvSpPr txBox="1"/>
          <p:nvPr/>
        </p:nvSpPr>
        <p:spPr>
          <a:xfrm>
            <a:off x="2158114" y="3015092"/>
            <a:ext cx="314510" cy="369332"/>
          </a:xfrm>
          <a:prstGeom prst="rect">
            <a:avLst/>
          </a:prstGeom>
          <a:noFill/>
        </p:spPr>
        <p:txBody>
          <a:bodyPr wrap="none" rtlCol="0">
            <a:spAutoFit/>
          </a:bodyPr>
          <a:lstStyle/>
          <a:p>
            <a:r>
              <a:rPr lang="tr-TR" b="1" dirty="0">
                <a:solidFill>
                  <a:srgbClr val="861400"/>
                </a:solidFill>
              </a:rPr>
              <a:t>4</a:t>
            </a:r>
          </a:p>
        </p:txBody>
      </p:sp>
      <p:sp>
        <p:nvSpPr>
          <p:cNvPr id="29" name="Metin kutusu 28"/>
          <p:cNvSpPr txBox="1"/>
          <p:nvPr/>
        </p:nvSpPr>
        <p:spPr>
          <a:xfrm>
            <a:off x="2146178" y="3543018"/>
            <a:ext cx="295274" cy="369332"/>
          </a:xfrm>
          <a:prstGeom prst="rect">
            <a:avLst/>
          </a:prstGeom>
          <a:noFill/>
        </p:spPr>
        <p:txBody>
          <a:bodyPr wrap="none" rtlCol="0">
            <a:spAutoFit/>
          </a:bodyPr>
          <a:lstStyle/>
          <a:p>
            <a:r>
              <a:rPr lang="tr-TR" b="1" dirty="0">
                <a:solidFill>
                  <a:srgbClr val="597E3D"/>
                </a:solidFill>
              </a:rPr>
              <a:t>5</a:t>
            </a:r>
          </a:p>
        </p:txBody>
      </p:sp>
      <p:sp>
        <p:nvSpPr>
          <p:cNvPr id="30" name="Metin kutusu 29"/>
          <p:cNvSpPr txBox="1"/>
          <p:nvPr/>
        </p:nvSpPr>
        <p:spPr>
          <a:xfrm>
            <a:off x="1555407" y="771043"/>
            <a:ext cx="4745851" cy="369332"/>
          </a:xfrm>
          <a:prstGeom prst="rect">
            <a:avLst/>
          </a:prstGeom>
          <a:noFill/>
        </p:spPr>
        <p:txBody>
          <a:bodyPr wrap="none" rtlCol="0">
            <a:spAutoFit/>
          </a:bodyPr>
          <a:lstStyle/>
          <a:p>
            <a:r>
              <a:rPr lang="tr-TR" b="1" dirty="0">
                <a:solidFill>
                  <a:srgbClr val="A53010"/>
                </a:solidFill>
                <a:latin typeface="Arial Black" panose="020B0A04020102020204" pitchFamily="34" charset="0"/>
              </a:rPr>
              <a:t>SEYİRCİLERİN GENEL ÖZELLİKLERİ</a:t>
            </a:r>
          </a:p>
        </p:txBody>
      </p:sp>
      <p:pic>
        <p:nvPicPr>
          <p:cNvPr id="32" name="Picture 4" descr="C:\Users\ABDULLAH\Desktop\akran zorbalığı\bullying_by_kungfuplum_jqyaf1.jpg"/>
          <p:cNvPicPr>
            <a:picLocks noChangeAspect="1" noChangeArrowheads="1"/>
          </p:cNvPicPr>
          <p:nvPr/>
        </p:nvPicPr>
        <p:blipFill>
          <a:blip r:embed="rId4" cstate="print"/>
          <a:srcRect/>
          <a:stretch>
            <a:fillRect/>
          </a:stretch>
        </p:blipFill>
        <p:spPr bwMode="auto">
          <a:xfrm>
            <a:off x="5913078" y="4711976"/>
            <a:ext cx="3616685" cy="20313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246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28788" y="742950"/>
            <a:ext cx="6170279" cy="369332"/>
          </a:xfrm>
          <a:prstGeom prst="rect">
            <a:avLst/>
          </a:prstGeom>
          <a:noFill/>
        </p:spPr>
        <p:txBody>
          <a:bodyPr wrap="none" rtlCol="0">
            <a:spAutoFit/>
          </a:bodyPr>
          <a:lstStyle/>
          <a:p>
            <a:r>
              <a:rPr lang="tr-TR" b="1" dirty="0">
                <a:solidFill>
                  <a:srgbClr val="A53010"/>
                </a:solidFill>
              </a:rPr>
              <a:t>OKULLARDA ZORBALIK VE ŞİDDETİN YAŞANDIĞI YERLER</a:t>
            </a:r>
          </a:p>
        </p:txBody>
      </p:sp>
      <p:graphicFrame>
        <p:nvGraphicFramePr>
          <p:cNvPr id="5" name="Tablo 4"/>
          <p:cNvGraphicFramePr>
            <a:graphicFrameLocks noGrp="1"/>
          </p:cNvGraphicFramePr>
          <p:nvPr>
            <p:extLst>
              <p:ext uri="{D42A27DB-BD31-4B8C-83A1-F6EECF244321}">
                <p14:modId xmlns:p14="http://schemas.microsoft.com/office/powerpoint/2010/main" val="1110118447"/>
              </p:ext>
            </p:extLst>
          </p:nvPr>
        </p:nvGraphicFramePr>
        <p:xfrm>
          <a:off x="1728788" y="1327679"/>
          <a:ext cx="7243762" cy="2372785"/>
        </p:xfrm>
        <a:graphic>
          <a:graphicData uri="http://schemas.openxmlformats.org/drawingml/2006/table">
            <a:tbl>
              <a:tblPr firstRow="1" bandRow="1">
                <a:tableStyleId>{C4B1156A-380E-4F78-BDF5-A606A8083BF9}</a:tableStyleId>
              </a:tblPr>
              <a:tblGrid>
                <a:gridCol w="3621881">
                  <a:extLst>
                    <a:ext uri="{9D8B030D-6E8A-4147-A177-3AD203B41FA5}">
                      <a16:colId xmlns:a16="http://schemas.microsoft.com/office/drawing/2014/main" xmlns="" val="20000"/>
                    </a:ext>
                  </a:extLst>
                </a:gridCol>
                <a:gridCol w="3621881">
                  <a:extLst>
                    <a:ext uri="{9D8B030D-6E8A-4147-A177-3AD203B41FA5}">
                      <a16:colId xmlns:a16="http://schemas.microsoft.com/office/drawing/2014/main" xmlns="" val="20001"/>
                    </a:ext>
                  </a:extLst>
                </a:gridCol>
              </a:tblGrid>
              <a:tr h="474557">
                <a:tc>
                  <a:txBody>
                    <a:bodyPr/>
                    <a:lstStyle/>
                    <a:p>
                      <a:pPr algn="ctr"/>
                      <a:r>
                        <a:rPr lang="tr-TR" dirty="0"/>
                        <a:t>Okul Bahçesi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74557">
                <a:tc>
                  <a:txBody>
                    <a:bodyPr/>
                    <a:lstStyle/>
                    <a:p>
                      <a:pPr algn="ctr"/>
                      <a:r>
                        <a:rPr lang="tr-TR" dirty="0"/>
                        <a:t>Sınıflar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74557">
                <a:tc>
                  <a:txBody>
                    <a:bodyPr/>
                    <a:lstStyle/>
                    <a:p>
                      <a:pPr algn="ctr"/>
                      <a:r>
                        <a:rPr lang="tr-TR" dirty="0"/>
                        <a:t>Koridorlar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4557">
                <a:tc>
                  <a:txBody>
                    <a:bodyPr/>
                    <a:lstStyle/>
                    <a:p>
                      <a:pPr algn="ctr"/>
                      <a:r>
                        <a:rPr lang="tr-TR" dirty="0"/>
                        <a:t>Okul Tuvaletleri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74557">
                <a:tc>
                  <a:txBody>
                    <a:bodyPr/>
                    <a:lstStyle/>
                    <a:p>
                      <a:pPr algn="ctr"/>
                      <a:r>
                        <a:rPr lang="tr-TR" dirty="0"/>
                        <a:t>Kantin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Metin kutusu 6"/>
          <p:cNvSpPr txBox="1"/>
          <p:nvPr/>
        </p:nvSpPr>
        <p:spPr>
          <a:xfrm>
            <a:off x="1728788" y="3915861"/>
            <a:ext cx="6183103" cy="369332"/>
          </a:xfrm>
          <a:prstGeom prst="rect">
            <a:avLst/>
          </a:prstGeom>
          <a:noFill/>
        </p:spPr>
        <p:txBody>
          <a:bodyPr wrap="none" rtlCol="0">
            <a:spAutoFit/>
          </a:bodyPr>
          <a:lstStyle/>
          <a:p>
            <a:r>
              <a:rPr lang="tr-TR" b="1" dirty="0">
                <a:solidFill>
                  <a:srgbClr val="A53010"/>
                </a:solidFill>
              </a:rPr>
              <a:t>ZORBALIK VE ŞİDDETİN EN ÇOK YAŞANDIĞI ZAMANLAR</a:t>
            </a:r>
          </a:p>
        </p:txBody>
      </p:sp>
      <p:graphicFrame>
        <p:nvGraphicFramePr>
          <p:cNvPr id="8" name="Tablo 7"/>
          <p:cNvGraphicFramePr>
            <a:graphicFrameLocks noGrp="1"/>
          </p:cNvGraphicFramePr>
          <p:nvPr>
            <p:extLst>
              <p:ext uri="{D42A27DB-BD31-4B8C-83A1-F6EECF244321}">
                <p14:modId xmlns:p14="http://schemas.microsoft.com/office/powerpoint/2010/main" val="3342563683"/>
              </p:ext>
            </p:extLst>
          </p:nvPr>
        </p:nvGraphicFramePr>
        <p:xfrm>
          <a:off x="1728788" y="4500590"/>
          <a:ext cx="7243762" cy="2036688"/>
        </p:xfrm>
        <a:graphic>
          <a:graphicData uri="http://schemas.openxmlformats.org/drawingml/2006/table">
            <a:tbl>
              <a:tblPr firstRow="1" bandRow="1">
                <a:tableStyleId>{C4B1156A-380E-4F78-BDF5-A606A8083BF9}</a:tableStyleId>
              </a:tblPr>
              <a:tblGrid>
                <a:gridCol w="3621881">
                  <a:extLst>
                    <a:ext uri="{9D8B030D-6E8A-4147-A177-3AD203B41FA5}">
                      <a16:colId xmlns:a16="http://schemas.microsoft.com/office/drawing/2014/main" xmlns="" val="20000"/>
                    </a:ext>
                  </a:extLst>
                </a:gridCol>
                <a:gridCol w="3621881">
                  <a:extLst>
                    <a:ext uri="{9D8B030D-6E8A-4147-A177-3AD203B41FA5}">
                      <a16:colId xmlns:a16="http://schemas.microsoft.com/office/drawing/2014/main" xmlns="" val="20001"/>
                    </a:ext>
                  </a:extLst>
                </a:gridCol>
              </a:tblGrid>
              <a:tr h="509172">
                <a:tc>
                  <a:txBody>
                    <a:bodyPr/>
                    <a:lstStyle/>
                    <a:p>
                      <a:pPr algn="ctr"/>
                      <a:r>
                        <a:rPr lang="tr-TR" dirty="0"/>
                        <a:t>Eve Dönerken</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a:t>%54</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509172">
                <a:tc>
                  <a:txBody>
                    <a:bodyPr/>
                    <a:lstStyle/>
                    <a:p>
                      <a:pPr algn="ctr"/>
                      <a:r>
                        <a:rPr lang="tr-TR" dirty="0"/>
                        <a:t>Ders Arası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a:t>%51</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509172">
                <a:tc>
                  <a:txBody>
                    <a:bodyPr/>
                    <a:lstStyle/>
                    <a:p>
                      <a:pPr algn="ctr"/>
                      <a:r>
                        <a:rPr lang="tr-TR" dirty="0"/>
                        <a:t>Okula Giderken</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a:t>%46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r h="509172">
                <a:tc>
                  <a:txBody>
                    <a:bodyPr/>
                    <a:lstStyle/>
                    <a:p>
                      <a:pPr algn="ctr"/>
                      <a:r>
                        <a:rPr lang="tr-TR" dirty="0"/>
                        <a:t>Öğle Arası</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a:t>%46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3476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0436" y="777922"/>
            <a:ext cx="7996100" cy="369332"/>
          </a:xfrm>
          <a:prstGeom prst="rect">
            <a:avLst/>
          </a:prstGeom>
          <a:noFill/>
        </p:spPr>
        <p:txBody>
          <a:bodyPr wrap="none" rtlCol="0">
            <a:spAutoFit/>
          </a:bodyPr>
          <a:lstStyle/>
          <a:p>
            <a:r>
              <a:rPr lang="tr-TR" b="1" dirty="0">
                <a:solidFill>
                  <a:srgbClr val="A53010"/>
                </a:solidFill>
              </a:rPr>
              <a:t>MAĞDUR ÖĞRENCİLER ZORBALIK DURUMU EN ÇOK KİMİNLE PAYLAŞIR?</a:t>
            </a:r>
          </a:p>
        </p:txBody>
      </p:sp>
      <p:graphicFrame>
        <p:nvGraphicFramePr>
          <p:cNvPr id="5" name="Tablo 4"/>
          <p:cNvGraphicFramePr>
            <a:graphicFrameLocks noGrp="1"/>
          </p:cNvGraphicFramePr>
          <p:nvPr>
            <p:extLst>
              <p:ext uri="{D42A27DB-BD31-4B8C-83A1-F6EECF244321}">
                <p14:modId xmlns:p14="http://schemas.microsoft.com/office/powerpoint/2010/main" val="151992027"/>
              </p:ext>
            </p:extLst>
          </p:nvPr>
        </p:nvGraphicFramePr>
        <p:xfrm>
          <a:off x="1725508" y="1787225"/>
          <a:ext cx="7438409" cy="1761195"/>
        </p:xfrm>
        <a:graphic>
          <a:graphicData uri="http://schemas.openxmlformats.org/drawingml/2006/table">
            <a:tbl>
              <a:tblPr firstRow="1" bandRow="1">
                <a:tableStyleId>{D7AC3CCA-C797-4891-BE02-D94E43425B78}</a:tableStyleId>
              </a:tblPr>
              <a:tblGrid>
                <a:gridCol w="3695234">
                  <a:extLst>
                    <a:ext uri="{9D8B030D-6E8A-4147-A177-3AD203B41FA5}">
                      <a16:colId xmlns:a16="http://schemas.microsoft.com/office/drawing/2014/main" xmlns="" val="20000"/>
                    </a:ext>
                  </a:extLst>
                </a:gridCol>
                <a:gridCol w="3743175">
                  <a:extLst>
                    <a:ext uri="{9D8B030D-6E8A-4147-A177-3AD203B41FA5}">
                      <a16:colId xmlns:a16="http://schemas.microsoft.com/office/drawing/2014/main" xmlns="" val="20001"/>
                    </a:ext>
                  </a:extLst>
                </a:gridCol>
              </a:tblGrid>
              <a:tr h="587065">
                <a:tc>
                  <a:txBody>
                    <a:bodyPr/>
                    <a:lstStyle/>
                    <a:p>
                      <a:pPr algn="ctr"/>
                      <a:r>
                        <a:rPr lang="tr-TR" b="0" dirty="0"/>
                        <a:t>Yakın Arkadaş</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0" dirty="0"/>
                        <a:t>%75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0"/>
                  </a:ext>
                </a:extLst>
              </a:tr>
              <a:tr h="587065">
                <a:tc>
                  <a:txBody>
                    <a:bodyPr/>
                    <a:lstStyle/>
                    <a:p>
                      <a:pPr algn="ctr"/>
                      <a:r>
                        <a:rPr lang="tr-TR" b="1" dirty="0">
                          <a:solidFill>
                            <a:srgbClr val="A53010"/>
                          </a:solidFill>
                        </a:rPr>
                        <a:t>Öğretmen</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1" dirty="0">
                          <a:solidFill>
                            <a:srgbClr val="A53010"/>
                          </a:solidFill>
                        </a:rPr>
                        <a:t>%61</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1"/>
                  </a:ext>
                </a:extLst>
              </a:tr>
              <a:tr h="587065">
                <a:tc>
                  <a:txBody>
                    <a:bodyPr/>
                    <a:lstStyle/>
                    <a:p>
                      <a:pPr algn="ctr"/>
                      <a:r>
                        <a:rPr lang="tr-TR" dirty="0"/>
                        <a:t>Aile</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a:t>%56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Metin kutusu 5"/>
          <p:cNvSpPr txBox="1"/>
          <p:nvPr/>
        </p:nvSpPr>
        <p:spPr>
          <a:xfrm>
            <a:off x="0" y="4599295"/>
            <a:ext cx="9906000" cy="954107"/>
          </a:xfrm>
          <a:prstGeom prst="rect">
            <a:avLst/>
          </a:prstGeom>
          <a:solidFill>
            <a:srgbClr val="766F54">
              <a:alpha val="49000"/>
            </a:srgbClr>
          </a:solidFill>
        </p:spPr>
        <p:txBody>
          <a:bodyPr wrap="square" rtlCol="0">
            <a:spAutoFit/>
          </a:bodyPr>
          <a:lstStyle/>
          <a:p>
            <a:pPr algn="ctr"/>
            <a:r>
              <a:rPr lang="tr-TR" sz="1400" b="1" dirty="0"/>
              <a:t>Yapılan araştırmalar zorbalığa maruz kalan öğrencilerin, bu durumu ailelerinden bile önce öğretmenleriyle paylaştıklarını gösteriyor. </a:t>
            </a:r>
          </a:p>
          <a:p>
            <a:pPr algn="ctr"/>
            <a:r>
              <a:rPr lang="tr-TR" sz="1400" b="1" dirty="0"/>
              <a:t>Öğretmenler zorbalığın önlenmesi konusunda çok önemli bir yere sahiptir. Sınıfta zorbalığı önlemek ya da zorbalığa karşı durmak, öğretmenlere ayrı bir yük getirmez. </a:t>
            </a:r>
          </a:p>
        </p:txBody>
      </p:sp>
    </p:spTree>
    <p:extLst>
      <p:ext uri="{BB962C8B-B14F-4D97-AF65-F5344CB8AC3E}">
        <p14:creationId xmlns:p14="http://schemas.microsoft.com/office/powerpoint/2010/main" val="295294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a:solidFill>
                  <a:srgbClr val="A53010"/>
                </a:solidFill>
              </a:rPr>
              <a:t>AKRAN ZORBALIĞININ NEDENLERİ</a:t>
            </a:r>
          </a:p>
        </p:txBody>
      </p:sp>
      <p:sp>
        <p:nvSpPr>
          <p:cNvPr id="5" name="Metin kutusu 4"/>
          <p:cNvSpPr txBox="1"/>
          <p:nvPr/>
        </p:nvSpPr>
        <p:spPr>
          <a:xfrm>
            <a:off x="2944905" y="2070847"/>
            <a:ext cx="4078361" cy="646331"/>
          </a:xfrm>
          <a:prstGeom prst="rect">
            <a:avLst/>
          </a:prstGeom>
          <a:noFill/>
        </p:spPr>
        <p:txBody>
          <a:bodyPr wrap="none" rtlCol="0">
            <a:spAutoFit/>
          </a:bodyPr>
          <a:lstStyle/>
          <a:p>
            <a:r>
              <a:rPr lang="tr-TR" sz="3600" b="1" dirty="0">
                <a:solidFill>
                  <a:schemeClr val="accent6">
                    <a:lumMod val="50000"/>
                  </a:schemeClr>
                </a:solidFill>
              </a:rPr>
              <a:t>Bireysel Nedenler</a:t>
            </a:r>
          </a:p>
        </p:txBody>
      </p:sp>
      <p:sp>
        <p:nvSpPr>
          <p:cNvPr id="6" name="Dikdörtgen 5"/>
          <p:cNvSpPr/>
          <p:nvPr/>
        </p:nvSpPr>
        <p:spPr>
          <a:xfrm>
            <a:off x="1106926" y="3630706"/>
            <a:ext cx="8552328" cy="646331"/>
          </a:xfrm>
          <a:prstGeom prst="rect">
            <a:avLst/>
          </a:prstGeom>
        </p:spPr>
        <p:txBody>
          <a:bodyPr wrap="square">
            <a:spAutoFit/>
          </a:bodyPr>
          <a:lstStyle/>
          <a:p>
            <a:pPr algn="ctr"/>
            <a:r>
              <a:rPr lang="tr-TR" altLang="tr-TR" b="1" dirty="0"/>
              <a:t>Genellikle bu öğrenciler arkadaşlarına karşı saldırgan bir tutum içindedirler. Diğerleri üstünde güçlü ve baskın olma ihtiyaçları ön plandadır.</a:t>
            </a:r>
          </a:p>
        </p:txBody>
      </p:sp>
    </p:spTree>
    <p:extLst>
      <p:ext uri="{BB962C8B-B14F-4D97-AF65-F5344CB8AC3E}">
        <p14:creationId xmlns:p14="http://schemas.microsoft.com/office/powerpoint/2010/main" val="134183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90365" y="1882587"/>
            <a:ext cx="3036409" cy="523220"/>
          </a:xfrm>
          <a:prstGeom prst="rect">
            <a:avLst/>
          </a:prstGeom>
          <a:noFill/>
        </p:spPr>
        <p:txBody>
          <a:bodyPr wrap="none" rtlCol="0">
            <a:spAutoFit/>
          </a:bodyPr>
          <a:lstStyle/>
          <a:p>
            <a:r>
              <a:rPr lang="tr-TR" sz="2800" b="1" dirty="0"/>
              <a:t>Ailesel Nedenler</a:t>
            </a:r>
          </a:p>
        </p:txBody>
      </p:sp>
      <p:sp>
        <p:nvSpPr>
          <p:cNvPr id="5" name="Metin kutusu 4"/>
          <p:cNvSpPr txBox="1"/>
          <p:nvPr/>
        </p:nvSpPr>
        <p:spPr>
          <a:xfrm>
            <a:off x="1627094" y="658906"/>
            <a:ext cx="7511993" cy="646331"/>
          </a:xfrm>
          <a:prstGeom prst="rect">
            <a:avLst/>
          </a:prstGeom>
          <a:noFill/>
        </p:spPr>
        <p:txBody>
          <a:bodyPr wrap="none" rtlCol="0">
            <a:spAutoFit/>
          </a:bodyPr>
          <a:lstStyle/>
          <a:p>
            <a:r>
              <a:rPr lang="tr-TR" sz="3600" b="1" dirty="0">
                <a:solidFill>
                  <a:srgbClr val="A53010"/>
                </a:solidFill>
              </a:rPr>
              <a:t>AKRAN ZORBALIĞININ NEDENLERİ</a:t>
            </a:r>
          </a:p>
        </p:txBody>
      </p:sp>
      <p:sp>
        <p:nvSpPr>
          <p:cNvPr id="6" name="2 İçerik Yer Tutucusu"/>
          <p:cNvSpPr>
            <a:spLocks noGrp="1"/>
          </p:cNvSpPr>
          <p:nvPr/>
        </p:nvSpPr>
        <p:spPr bwMode="auto">
          <a:xfrm>
            <a:off x="1268290" y="3423557"/>
            <a:ext cx="8229600" cy="67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a:t>1</a:t>
            </a:r>
            <a:r>
              <a:rPr lang="tr-TR" altLang="tr-TR" sz="1800" dirty="0"/>
              <a:t>. Ailenin, özellikle de </a:t>
            </a:r>
            <a:r>
              <a:rPr lang="tr-TR" altLang="tr-TR" sz="1800" b="1" dirty="0"/>
              <a:t>çocuğun bakımını üstlenen kişinin </a:t>
            </a:r>
            <a:r>
              <a:rPr lang="tr-TR" altLang="tr-TR" sz="1800" dirty="0"/>
              <a:t>(genellikle anne) temel duygusal yaklaşımıdır. </a:t>
            </a:r>
          </a:p>
          <a:p>
            <a:pPr eaLnBrk="1" hangingPunct="1"/>
            <a:endParaRPr lang="tr-TR" altLang="tr-TR" sz="1800" dirty="0"/>
          </a:p>
          <a:p>
            <a:pPr eaLnBrk="1" hangingPunct="1">
              <a:buFont typeface="Wingdings 2" panose="05020102010507070707" pitchFamily="18" charset="2"/>
              <a:buNone/>
            </a:pPr>
            <a:r>
              <a:rPr lang="tr-TR" altLang="tr-TR" sz="1800" dirty="0"/>
              <a:t>		</a:t>
            </a:r>
          </a:p>
        </p:txBody>
      </p:sp>
      <p:sp>
        <p:nvSpPr>
          <p:cNvPr id="7" name="Dikdörtgen 6"/>
          <p:cNvSpPr/>
          <p:nvPr/>
        </p:nvSpPr>
        <p:spPr>
          <a:xfrm>
            <a:off x="1268290" y="2659991"/>
            <a:ext cx="7983286" cy="646331"/>
          </a:xfrm>
          <a:prstGeom prst="rect">
            <a:avLst/>
          </a:prstGeom>
        </p:spPr>
        <p:txBody>
          <a:bodyPr wrap="square">
            <a:spAutoFit/>
          </a:bodyPr>
          <a:lstStyle/>
          <a:p>
            <a:r>
              <a:rPr lang="tr-TR" altLang="tr-TR" dirty="0"/>
              <a:t>Çocuk ve ergenin saldırgan tepkiler geliştirmesinde </a:t>
            </a:r>
            <a:r>
              <a:rPr lang="tr-TR" altLang="tr-TR" b="1" dirty="0"/>
              <a:t>dört önemli etken </a:t>
            </a:r>
            <a:r>
              <a:rPr lang="tr-TR" altLang="tr-TR" dirty="0"/>
              <a:t>vardır.</a:t>
            </a:r>
          </a:p>
        </p:txBody>
      </p:sp>
      <p:sp>
        <p:nvSpPr>
          <p:cNvPr id="8" name="Dikdörtgen 7"/>
          <p:cNvSpPr/>
          <p:nvPr/>
        </p:nvSpPr>
        <p:spPr>
          <a:xfrm>
            <a:off x="1268290" y="4361481"/>
            <a:ext cx="7983286" cy="923330"/>
          </a:xfrm>
          <a:prstGeom prst="rect">
            <a:avLst/>
          </a:prstGeom>
        </p:spPr>
        <p:txBody>
          <a:bodyPr wrap="square">
            <a:spAutoFit/>
          </a:bodyPr>
          <a:lstStyle/>
          <a:p>
            <a:r>
              <a:rPr lang="tr-TR" altLang="tr-TR" dirty="0"/>
              <a:t>Yaşamın ilk yıllarında çocuğa yönelik yetersiz ilgi ve sevgiyle belirginleşen olumsuz tutum, açık bir şekilde çocuğun ileriki yıllarda diğer insanlara karşı saldırgan ve acımasız olması riskini arttırmaktadır.</a:t>
            </a:r>
          </a:p>
        </p:txBody>
      </p:sp>
    </p:spTree>
    <p:extLst>
      <p:ext uri="{BB962C8B-B14F-4D97-AF65-F5344CB8AC3E}">
        <p14:creationId xmlns:p14="http://schemas.microsoft.com/office/powerpoint/2010/main" val="234526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nvSpPr>
        <p:spPr bwMode="auto">
          <a:xfrm>
            <a:off x="1199029" y="1896035"/>
            <a:ext cx="8229600" cy="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a:t>2</a:t>
            </a:r>
            <a:r>
              <a:rPr lang="tr-TR" altLang="tr-TR" sz="1800" dirty="0"/>
              <a:t>. Bakımını üstlenen kişi yada </a:t>
            </a:r>
            <a:r>
              <a:rPr lang="tr-TR" altLang="tr-TR" sz="1800" b="1" dirty="0"/>
              <a:t>kişilerin çocuğun saldırgan davranışlarına izin verici tutumlar sergilemesi </a:t>
            </a:r>
            <a:r>
              <a:rPr lang="tr-TR" altLang="tr-TR" sz="1800" dirty="0"/>
              <a:t>önemli bir etkendir. </a:t>
            </a:r>
          </a:p>
          <a:p>
            <a:pPr eaLnBrk="1" hangingPunct="1">
              <a:buFont typeface="Wingdings 2" panose="05020102010507070707" pitchFamily="18" charset="2"/>
              <a:buNone/>
            </a:pPr>
            <a:r>
              <a:rPr lang="tr-TR" altLang="tr-TR" sz="1800" dirty="0"/>
              <a:t>		</a:t>
            </a:r>
          </a:p>
          <a:p>
            <a:pPr eaLnBrk="1" hangingPunct="1">
              <a:buFont typeface="Wingdings 2" panose="05020102010507070707" pitchFamily="18" charset="2"/>
              <a:buNone/>
            </a:pPr>
            <a:r>
              <a:rPr lang="tr-TR" altLang="tr-TR" sz="1800" dirty="0"/>
              <a:t>		</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a:solidFill>
                  <a:srgbClr val="A53010"/>
                </a:solidFill>
              </a:rPr>
              <a:t>Ailesel Nedenler</a:t>
            </a:r>
          </a:p>
        </p:txBody>
      </p:sp>
      <p:sp>
        <p:nvSpPr>
          <p:cNvPr id="6" name="Dikdörtgen 5"/>
          <p:cNvSpPr/>
          <p:nvPr/>
        </p:nvSpPr>
        <p:spPr>
          <a:xfrm>
            <a:off x="1199029" y="3072243"/>
            <a:ext cx="8229600" cy="1200329"/>
          </a:xfrm>
          <a:prstGeom prst="rect">
            <a:avLst/>
          </a:prstGeom>
        </p:spPr>
        <p:txBody>
          <a:bodyPr wrap="square">
            <a:spAutoFit/>
          </a:bodyPr>
          <a:lstStyle/>
          <a:p>
            <a:r>
              <a:rPr lang="tr-TR" altLang="tr-TR" dirty="0"/>
              <a:t>Sonuç olarak, çocukluk ve ergenlik çağında </a:t>
            </a:r>
            <a:r>
              <a:rPr lang="tr-TR" altLang="tr-TR" b="1" dirty="0">
                <a:solidFill>
                  <a:srgbClr val="FF0000"/>
                </a:solidFill>
              </a:rPr>
              <a:t>yetersiz ilgi, sevgi ve bakım verilmesi </a:t>
            </a:r>
            <a:r>
              <a:rPr lang="tr-TR" altLang="tr-TR" dirty="0"/>
              <a:t>ve bunlara ek olarak </a:t>
            </a:r>
            <a:r>
              <a:rPr lang="tr-TR" altLang="tr-TR" b="1" dirty="0">
                <a:solidFill>
                  <a:schemeClr val="accent1"/>
                </a:solidFill>
              </a:rPr>
              <a:t>çok fazla özgürlüğün tanınması</a:t>
            </a:r>
            <a:r>
              <a:rPr lang="tr-TR" altLang="tr-TR" dirty="0"/>
              <a:t>, çocuk ve ergende saldırgan davranış örüntülerinin gelişmesine neden olabileceğini söylemek mümkündür.</a:t>
            </a:r>
          </a:p>
        </p:txBody>
      </p:sp>
    </p:spTree>
    <p:extLst>
      <p:ext uri="{BB962C8B-B14F-4D97-AF65-F5344CB8AC3E}">
        <p14:creationId xmlns:p14="http://schemas.microsoft.com/office/powerpoint/2010/main" val="195163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02542" y="662203"/>
            <a:ext cx="3017173" cy="769441"/>
          </a:xfrm>
          <a:prstGeom prst="rect">
            <a:avLst/>
          </a:prstGeom>
          <a:noFill/>
        </p:spPr>
        <p:txBody>
          <a:bodyPr wrap="none" rtlCol="0">
            <a:spAutoFit/>
          </a:bodyPr>
          <a:lstStyle/>
          <a:p>
            <a:pPr algn="ctr"/>
            <a:r>
              <a:rPr lang="tr-TR" sz="4400" b="1" dirty="0">
                <a:solidFill>
                  <a:srgbClr val="A53010"/>
                </a:solidFill>
                <a:latin typeface="MV Boli" panose="02000500030200090000" pitchFamily="2" charset="0"/>
                <a:cs typeface="MV Boli" panose="02000500030200090000" pitchFamily="2" charset="0"/>
              </a:rPr>
              <a:t>ZORBALIK</a:t>
            </a:r>
          </a:p>
        </p:txBody>
      </p:sp>
      <p:sp>
        <p:nvSpPr>
          <p:cNvPr id="8" name="4 Metin kutusu"/>
          <p:cNvSpPr txBox="1"/>
          <p:nvPr/>
        </p:nvSpPr>
        <p:spPr>
          <a:xfrm>
            <a:off x="1200151" y="1565946"/>
            <a:ext cx="8362948" cy="923330"/>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a:solidFill>
                  <a:srgbClr val="B35742"/>
                </a:solidFill>
              </a:rPr>
              <a:t>Güç kullanarak, korkutarak, tehdit veya zorlama ile başkaları üzerinde baskı ve üstünlük kurmak anlamına gelir. Bu davranışlar sıklıkla tekrarlanıp alışkanlık haline geldiğinde zorbalık olarak adlandırılmalıdır. </a:t>
            </a:r>
          </a:p>
        </p:txBody>
      </p:sp>
      <p:sp>
        <p:nvSpPr>
          <p:cNvPr id="9" name="5 Metin kutusu"/>
          <p:cNvSpPr txBox="1"/>
          <p:nvPr/>
        </p:nvSpPr>
        <p:spPr>
          <a:xfrm>
            <a:off x="1801374" y="3475307"/>
            <a:ext cx="5540330"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600" b="1" dirty="0">
                <a:solidFill>
                  <a:schemeClr val="accent4">
                    <a:lumMod val="50000"/>
                  </a:schemeClr>
                </a:solidFill>
              </a:rPr>
              <a:t>ZORBA; </a:t>
            </a:r>
            <a:r>
              <a:rPr lang="tr-TR" sz="1600" b="1" dirty="0">
                <a:solidFill>
                  <a:schemeClr val="accent2">
                    <a:lumMod val="75000"/>
                  </a:schemeClr>
                </a:solidFill>
              </a:rPr>
              <a:t>zorbalık davranışı yapan kişiyi tanımlar. </a:t>
            </a:r>
          </a:p>
        </p:txBody>
      </p:sp>
      <p:sp>
        <p:nvSpPr>
          <p:cNvPr id="10" name="6 Metin kutusu"/>
          <p:cNvSpPr txBox="1"/>
          <p:nvPr/>
        </p:nvSpPr>
        <p:spPr>
          <a:xfrm>
            <a:off x="1801374" y="3936890"/>
            <a:ext cx="5540330"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sz="1600" b="1" dirty="0">
                <a:solidFill>
                  <a:schemeClr val="accent2">
                    <a:lumMod val="75000"/>
                  </a:schemeClr>
                </a:solidFill>
              </a:rPr>
              <a:t>Zorbaların zorbalık yaptığı kişilere ise </a:t>
            </a:r>
            <a:r>
              <a:rPr lang="tr-TR" sz="1600" b="1" dirty="0">
                <a:solidFill>
                  <a:schemeClr val="accent4">
                    <a:lumMod val="50000"/>
                  </a:schemeClr>
                </a:solidFill>
              </a:rPr>
              <a:t>MAĞDUR</a:t>
            </a:r>
            <a:r>
              <a:rPr lang="tr-TR" sz="1600" b="1" dirty="0">
                <a:solidFill>
                  <a:schemeClr val="accent2">
                    <a:lumMod val="75000"/>
                  </a:schemeClr>
                </a:solidFill>
              </a:rPr>
              <a:t> denir.</a:t>
            </a:r>
          </a:p>
        </p:txBody>
      </p:sp>
      <p:pic>
        <p:nvPicPr>
          <p:cNvPr id="2" name="Resim 1">
            <a:extLst>
              <a:ext uri="{FF2B5EF4-FFF2-40B4-BE49-F238E27FC236}">
                <a16:creationId xmlns:a16="http://schemas.microsoft.com/office/drawing/2014/main" xmlns="" id="{F993A992-0180-8D7F-98F9-46D2A4D3FF27}"/>
              </a:ext>
            </a:extLst>
          </p:cNvPr>
          <p:cNvPicPr>
            <a:picLocks noChangeAspect="1"/>
          </p:cNvPicPr>
          <p:nvPr/>
        </p:nvPicPr>
        <p:blipFill rotWithShape="1">
          <a:blip r:embed="rId2">
            <a:extLst>
              <a:ext uri="{28A0092B-C50C-407E-A947-70E740481C1C}">
                <a14:useLocalDpi xmlns:a14="http://schemas.microsoft.com/office/drawing/2010/main" val="0"/>
              </a:ext>
            </a:extLst>
          </a:blip>
          <a:srcRect l="13612" r="13056"/>
          <a:stretch/>
        </p:blipFill>
        <p:spPr>
          <a:xfrm rot="20707241">
            <a:off x="6339568" y="4333745"/>
            <a:ext cx="3351090" cy="1992089"/>
          </a:xfrm>
          <a:prstGeom prst="rect">
            <a:avLst/>
          </a:prstGeom>
        </p:spPr>
      </p:pic>
    </p:spTree>
    <p:extLst>
      <p:ext uri="{BB962C8B-B14F-4D97-AF65-F5344CB8AC3E}">
        <p14:creationId xmlns:p14="http://schemas.microsoft.com/office/powerpoint/2010/main" val="371774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0883" y="676275"/>
            <a:ext cx="3036409" cy="523220"/>
          </a:xfrm>
          <a:prstGeom prst="rect">
            <a:avLst/>
          </a:prstGeom>
          <a:noFill/>
        </p:spPr>
        <p:txBody>
          <a:bodyPr wrap="none" rtlCol="0">
            <a:spAutoFit/>
          </a:bodyPr>
          <a:lstStyle/>
          <a:p>
            <a:r>
              <a:rPr lang="tr-TR" sz="2800" b="1" dirty="0">
                <a:solidFill>
                  <a:srgbClr val="A53010"/>
                </a:solidFill>
              </a:rPr>
              <a:t>Ailesel Nedenler</a:t>
            </a:r>
          </a:p>
        </p:txBody>
      </p:sp>
      <p:sp>
        <p:nvSpPr>
          <p:cNvPr id="5" name="Dikdörtgen 4"/>
          <p:cNvSpPr/>
          <p:nvPr/>
        </p:nvSpPr>
        <p:spPr>
          <a:xfrm>
            <a:off x="1062318" y="1731566"/>
            <a:ext cx="8283388" cy="1754326"/>
          </a:xfrm>
          <a:prstGeom prst="rect">
            <a:avLst/>
          </a:prstGeom>
        </p:spPr>
        <p:txBody>
          <a:bodyPr wrap="square">
            <a:spAutoFit/>
          </a:bodyPr>
          <a:lstStyle/>
          <a:p>
            <a:pPr>
              <a:defRPr/>
            </a:pPr>
            <a:r>
              <a:rPr lang="tr-TR" b="1" dirty="0"/>
              <a:t>3</a:t>
            </a:r>
            <a:r>
              <a:rPr lang="tr-TR" dirty="0"/>
              <a:t>. Ailenin çocuğu yetiştirirken güç kullanması. </a:t>
            </a:r>
          </a:p>
          <a:p>
            <a:pPr>
              <a:defRPr/>
            </a:pPr>
            <a:endParaRPr lang="tr-TR" dirty="0"/>
          </a:p>
          <a:p>
            <a:pPr>
              <a:defRPr/>
            </a:pPr>
            <a:endParaRPr lang="tr-TR" dirty="0"/>
          </a:p>
          <a:p>
            <a:pPr>
              <a:defRPr/>
            </a:pPr>
            <a:r>
              <a:rPr lang="tr-TR" dirty="0"/>
              <a:t>Bu durum çocuğun saldırgan davranışlarını arttırır. Çocuğu yetiştirirken açık kurallar koymak ve sınırlamalar getirmek önemlidir. Bunları cezaya dönüştürmemek gerekir.</a:t>
            </a:r>
          </a:p>
        </p:txBody>
      </p:sp>
    </p:spTree>
    <p:extLst>
      <p:ext uri="{BB962C8B-B14F-4D97-AF65-F5344CB8AC3E}">
        <p14:creationId xmlns:p14="http://schemas.microsoft.com/office/powerpoint/2010/main" val="367793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5240" y="2144396"/>
            <a:ext cx="8227359" cy="1754326"/>
          </a:xfrm>
          <a:prstGeom prst="rect">
            <a:avLst/>
          </a:prstGeom>
        </p:spPr>
        <p:txBody>
          <a:bodyPr wrap="square">
            <a:spAutoFit/>
          </a:bodyPr>
          <a:lstStyle/>
          <a:p>
            <a:r>
              <a:rPr lang="tr-TR" altLang="tr-TR" b="1" dirty="0"/>
              <a:t>4</a:t>
            </a:r>
            <a:r>
              <a:rPr lang="tr-TR" altLang="tr-TR" dirty="0"/>
              <a:t>. Çocuğun mizacı da saldırgan davranışlar geliştirmesinde rol oynar. </a:t>
            </a:r>
          </a:p>
          <a:p>
            <a:endParaRPr lang="tr-TR" altLang="tr-TR" dirty="0"/>
          </a:p>
          <a:p>
            <a:endParaRPr lang="tr-TR" altLang="tr-TR" dirty="0"/>
          </a:p>
          <a:p>
            <a:r>
              <a:rPr lang="tr-TR" altLang="tr-TR" dirty="0"/>
              <a:t>Aşırı hareketli ve öfke nöbetleri olan çocuklar daha sakin olan çocuklara oranla daha fazla saldırgan tutumlar geliştireceklerdir. Bu etkenin diğerlerine göre daha düşük olduğu gözlenmiştir.</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a:solidFill>
                  <a:srgbClr val="A53010"/>
                </a:solidFill>
              </a:rPr>
              <a:t>Ailesel Nedenler</a:t>
            </a:r>
          </a:p>
        </p:txBody>
      </p:sp>
    </p:spTree>
    <p:extLst>
      <p:ext uri="{BB962C8B-B14F-4D97-AF65-F5344CB8AC3E}">
        <p14:creationId xmlns:p14="http://schemas.microsoft.com/office/powerpoint/2010/main" val="329962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a:solidFill>
                  <a:srgbClr val="A53010"/>
                </a:solidFill>
              </a:rPr>
              <a:t>AKRAN ZORBALIĞININ NEDENLERİ</a:t>
            </a:r>
          </a:p>
        </p:txBody>
      </p:sp>
      <p:sp>
        <p:nvSpPr>
          <p:cNvPr id="5" name="Metin kutusu 4"/>
          <p:cNvSpPr txBox="1"/>
          <p:nvPr/>
        </p:nvSpPr>
        <p:spPr>
          <a:xfrm>
            <a:off x="3079376" y="1828800"/>
            <a:ext cx="3950120" cy="584775"/>
          </a:xfrm>
          <a:prstGeom prst="rect">
            <a:avLst/>
          </a:prstGeom>
          <a:noFill/>
        </p:spPr>
        <p:txBody>
          <a:bodyPr wrap="none" rtlCol="0">
            <a:spAutoFit/>
          </a:bodyPr>
          <a:lstStyle/>
          <a:p>
            <a:r>
              <a:rPr lang="tr-TR" sz="3200" b="1" dirty="0">
                <a:solidFill>
                  <a:schemeClr val="accent6">
                    <a:lumMod val="50000"/>
                  </a:schemeClr>
                </a:solidFill>
              </a:rPr>
              <a:t>Okula Ait Nedenler</a:t>
            </a:r>
          </a:p>
        </p:txBody>
      </p:sp>
      <p:sp>
        <p:nvSpPr>
          <p:cNvPr id="6" name="Dikdörtgen 5"/>
          <p:cNvSpPr/>
          <p:nvPr/>
        </p:nvSpPr>
        <p:spPr>
          <a:xfrm>
            <a:off x="1116106" y="3152926"/>
            <a:ext cx="8538881" cy="1200329"/>
          </a:xfrm>
          <a:prstGeom prst="rect">
            <a:avLst/>
          </a:prstGeom>
        </p:spPr>
        <p:txBody>
          <a:bodyPr wrap="square">
            <a:spAutoFit/>
          </a:bodyPr>
          <a:lstStyle/>
          <a:p>
            <a:r>
              <a:rPr lang="tr-TR" altLang="tr-TR" b="1" dirty="0"/>
              <a:t>Müdür, müdür yardımcıları ve öğretmenlerin yetersiz gözlem ve denetimleri nedeniyle  de okullarda zorbalık eylemlerine rastlanmaktadır. Okulun sosyal ortamının, genel havasının </a:t>
            </a:r>
            <a:r>
              <a:rPr lang="tr-TR" altLang="tr-TR" b="1" dirty="0">
                <a:solidFill>
                  <a:srgbClr val="861400"/>
                </a:solidFill>
              </a:rPr>
              <a:t>bütün öğrencilere karşı </a:t>
            </a:r>
            <a:r>
              <a:rPr lang="tr-TR" altLang="tr-TR" b="1" dirty="0"/>
              <a:t>sıcak ve kabul edici olması gerekmektedir.</a:t>
            </a:r>
          </a:p>
        </p:txBody>
      </p:sp>
    </p:spTree>
    <p:extLst>
      <p:ext uri="{BB962C8B-B14F-4D97-AF65-F5344CB8AC3E}">
        <p14:creationId xmlns:p14="http://schemas.microsoft.com/office/powerpoint/2010/main" val="72416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731067" y="2316036"/>
            <a:ext cx="2727512"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200" b="1" dirty="0"/>
              <a:t>A: </a:t>
            </a:r>
            <a:r>
              <a:rPr lang="tr-TR" sz="1200" dirty="0"/>
              <a:t>Kendini genel olarak güvende hissediyor musun okulda? </a:t>
            </a:r>
          </a:p>
          <a:p>
            <a:r>
              <a:rPr lang="tr-TR" sz="1200" b="1" dirty="0"/>
              <a:t>Ö: </a:t>
            </a:r>
            <a:r>
              <a:rPr lang="tr-TR" sz="1200" dirty="0"/>
              <a:t>Ne yalan söyleyeyim, hayır. Arkadaşlarımla beraber olduğumda tamam, öyle hissediyorum da, okulda sayılmayacak kadar zorba var. 6. sınıflar var, bizim yaşımızda olan zorbalar var. Sıkıcı zorbalar var, mesela bir şey yapamayınca insanlara bulaşanlar. Sonra da kavgacılar var işte. Büyük sınıflar yapıyor genelde. Ama küçük sınıflardan da biraz oluyor, yani bizim sınıf” (Yalçın, 5. sınıf, İstanbul).</a:t>
            </a:r>
          </a:p>
        </p:txBody>
      </p:sp>
      <p:sp>
        <p:nvSpPr>
          <p:cNvPr id="7" name="Dikdörtgen 6"/>
          <p:cNvSpPr/>
          <p:nvPr/>
        </p:nvSpPr>
        <p:spPr>
          <a:xfrm>
            <a:off x="334427" y="1799685"/>
            <a:ext cx="306593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dirty="0"/>
              <a:t>“Arkadaşlarımla iyi geçiniyorum, diğer sınıflardakiler hep bana sataştıkları zaman arkadaşlarım hemen peşime koşuyor. Kurtarıyorlar beni işte. (...) [Büyük sınıflar] hep küçük sınıflara sataşıyorlar arkadaşlarımıza. Hepimiz birbirimizi koruyoruz” (Berk, 5. sınıf, Adana).</a:t>
            </a:r>
          </a:p>
        </p:txBody>
      </p:sp>
      <p:sp>
        <p:nvSpPr>
          <p:cNvPr id="8" name="Dikdörtgen 7"/>
          <p:cNvSpPr/>
          <p:nvPr/>
        </p:nvSpPr>
        <p:spPr>
          <a:xfrm>
            <a:off x="499781" y="5283783"/>
            <a:ext cx="306593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1200" dirty="0"/>
              <a:t>“Çocuklar küfür ediyorlar. Mesela 8. sınıflara gidenler küçük çocuklara küfür ediyorlar, iteliyorlar merdivenden aşağıya inerken. Böyle hep eziyorlar, hep kendilerini övüyorlar” (Meltem, 5. sınıf, İzmir).</a:t>
            </a:r>
          </a:p>
        </p:txBody>
      </p:sp>
      <p:sp>
        <p:nvSpPr>
          <p:cNvPr id="9" name="Dikdörtgen 8"/>
          <p:cNvSpPr/>
          <p:nvPr/>
        </p:nvSpPr>
        <p:spPr>
          <a:xfrm>
            <a:off x="6588829" y="4729786"/>
            <a:ext cx="3112994"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sz="1200" dirty="0"/>
              <a:t>“Erkek arkadaşlar saçımı çekiyor, bazen vuruyor, küfür ediyor. (...) Arkadaşlarım bana çok iyi davranmıyor aslında. Sadece mahalledekiler iyi davranıyor. Akrabalarım iyi davranıyor. Diğerleri kötü davranıyor. (...) Küfür ediyor. Kız arkadaşlarım salak diyor sadece, saçımı çekiyorlar” (Aylin, 5. sınıf, Batman).</a:t>
            </a:r>
          </a:p>
        </p:txBody>
      </p:sp>
      <p:sp>
        <p:nvSpPr>
          <p:cNvPr id="10" name="Dikdörtgen 9"/>
          <p:cNvSpPr/>
          <p:nvPr/>
        </p:nvSpPr>
        <p:spPr>
          <a:xfrm>
            <a:off x="6588829" y="1384186"/>
            <a:ext cx="311299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1200" b="1" dirty="0"/>
              <a:t>A: </a:t>
            </a:r>
            <a:r>
              <a:rPr lang="tr-TR" sz="1200" dirty="0"/>
              <a:t>Okulda sevmediğin şeyler var mı? </a:t>
            </a:r>
          </a:p>
          <a:p>
            <a:r>
              <a:rPr lang="tr-TR" sz="1200" b="1" dirty="0"/>
              <a:t>Ö: </a:t>
            </a:r>
            <a:r>
              <a:rPr lang="tr-TR" sz="1200" dirty="0"/>
              <a:t>(...) Teneffüste kavgalar oluyor, onun içinden geçmek kötü oluyor. A: Nasıl yani? Ö: Kavga oluyor, biz geçmeye çalışıyoruz yanlardan, biz de itiliyoruz” (Ufuk, 5. sınıf, Bursa)</a:t>
            </a:r>
          </a:p>
        </p:txBody>
      </p:sp>
      <p:sp>
        <p:nvSpPr>
          <p:cNvPr id="5" name="Dikdörtgen 4"/>
          <p:cNvSpPr/>
          <p:nvPr/>
        </p:nvSpPr>
        <p:spPr>
          <a:xfrm>
            <a:off x="1442635" y="373888"/>
            <a:ext cx="7891183" cy="923330"/>
          </a:xfrm>
          <a:prstGeom prst="rect">
            <a:avLst/>
          </a:prstGeom>
        </p:spPr>
        <p:txBody>
          <a:bodyPr wrap="square">
            <a:spAutoFit/>
          </a:bodyPr>
          <a:lstStyle/>
          <a:p>
            <a:r>
              <a:rPr lang="tr-TR" b="1" dirty="0">
                <a:solidFill>
                  <a:srgbClr val="861400"/>
                </a:solidFill>
              </a:rPr>
              <a:t>Eğitim Reformu Girişimi (ERG) ve Türkiye Eğitim Gönüllüleri Vakfı (TEGV)’in, </a:t>
            </a:r>
            <a:r>
              <a:rPr lang="tr-TR" b="1" dirty="0"/>
              <a:t>Çocukların Gözünden Okulda Yaşam </a:t>
            </a:r>
            <a:r>
              <a:rPr lang="tr-TR" b="1" dirty="0">
                <a:solidFill>
                  <a:srgbClr val="861400"/>
                </a:solidFill>
              </a:rPr>
              <a:t>adlı araştırma raporundan alınan röportaj örnekleri: </a:t>
            </a:r>
          </a:p>
        </p:txBody>
      </p:sp>
    </p:spTree>
    <p:extLst>
      <p:ext uri="{BB962C8B-B14F-4D97-AF65-F5344CB8AC3E}">
        <p14:creationId xmlns:p14="http://schemas.microsoft.com/office/powerpoint/2010/main" val="316654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72" y="919479"/>
            <a:ext cx="7736151" cy="4378662"/>
          </a:xfrm>
          <a:prstGeom prst="rect">
            <a:avLst/>
          </a:prstGeom>
        </p:spPr>
      </p:pic>
      <p:sp>
        <p:nvSpPr>
          <p:cNvPr id="4" name="Dikdörtgen 3"/>
          <p:cNvSpPr/>
          <p:nvPr/>
        </p:nvSpPr>
        <p:spPr>
          <a:xfrm rot="20692810">
            <a:off x="1812267" y="2233363"/>
            <a:ext cx="6996222" cy="1754326"/>
          </a:xfrm>
          <a:prstGeom prst="rect">
            <a:avLst/>
          </a:prstGeom>
        </p:spPr>
        <p:txBody>
          <a:bodyPr wrap="square">
            <a:spAutoFit/>
          </a:bodyPr>
          <a:lstStyle/>
          <a:p>
            <a:pPr algn="ctr"/>
            <a:r>
              <a:rPr lang="tr-TR" b="1" dirty="0">
                <a:solidFill>
                  <a:srgbClr val="A53010"/>
                </a:solidFill>
                <a:latin typeface="Calibri" panose="020F0502020204030204" pitchFamily="34" charset="0"/>
              </a:rPr>
              <a:t>Zorbalar ve kurbanları için gerektiğinde bireysel ya da grupla psikolojik danışma hizmeti sunulmalıdır. Bu hizmetlerin, saldırgan davranışların yerine daha uygun davranışları yerleştirecek becerilerin geliştirilmesi ya da kaçınma ve geri çekilme davranışlarının yerine daha medeni ölçüler içerisindeki atılgan davranışların yerleştirilmesi üzerinde durulduğu zaman daha etkili sonuçlar verdiği unutulmamalıdır.</a:t>
            </a:r>
            <a:endParaRPr lang="tr-TR" b="1" dirty="0">
              <a:solidFill>
                <a:srgbClr val="A53010"/>
              </a:solidFill>
            </a:endParaRPr>
          </a:p>
        </p:txBody>
      </p:sp>
    </p:spTree>
    <p:extLst>
      <p:ext uri="{BB962C8B-B14F-4D97-AF65-F5344CB8AC3E}">
        <p14:creationId xmlns:p14="http://schemas.microsoft.com/office/powerpoint/2010/main" val="34663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699247" y="677956"/>
            <a:ext cx="8229600" cy="1143000"/>
          </a:xfrm>
        </p:spPr>
        <p:txBody>
          <a:bodyPr>
            <a:normAutofit fontScale="90000"/>
          </a:bodyPr>
          <a:lstStyle/>
          <a:p>
            <a:pPr algn="ctr"/>
            <a:r>
              <a:rPr lang="tr-TR" altLang="tr-TR" sz="4000" b="1" dirty="0">
                <a:solidFill>
                  <a:srgbClr val="A53010"/>
                </a:solidFill>
                <a:latin typeface="Comic Sans MS" panose="030F0702030302020204" pitchFamily="66" charset="0"/>
              </a:rPr>
              <a:t>ZORBALIK DAVRANIŞININ SONUÇLARI </a:t>
            </a:r>
            <a:endParaRPr lang="tr-TR" altLang="tr-TR" sz="4000" dirty="0">
              <a:solidFill>
                <a:srgbClr val="A53010"/>
              </a:solidFill>
            </a:endParaRPr>
          </a:p>
        </p:txBody>
      </p:sp>
      <p:sp>
        <p:nvSpPr>
          <p:cNvPr id="4" name="2 İçerik Yer Tutucusu"/>
          <p:cNvSpPr>
            <a:spLocks noGrp="1"/>
          </p:cNvSpPr>
          <p:nvPr>
            <p:ph idx="1"/>
          </p:nvPr>
        </p:nvSpPr>
        <p:spPr>
          <a:xfrm>
            <a:off x="699247" y="2022662"/>
            <a:ext cx="6309004" cy="4389438"/>
          </a:xfrm>
        </p:spPr>
        <p:txBody>
          <a:bodyPr>
            <a:normAutofit fontScale="92500" lnSpcReduction="20000"/>
          </a:bodyPr>
          <a:lstStyle/>
          <a:p>
            <a:pPr marL="0" indent="0" eaLnBrk="1" fontAlgn="auto" hangingPunct="1">
              <a:spcAft>
                <a:spcPts val="0"/>
              </a:spcAft>
              <a:buClr>
                <a:srgbClr val="861400"/>
              </a:buClr>
              <a:buNone/>
              <a:defRPr/>
            </a:pPr>
            <a:r>
              <a:rPr lang="tr-TR" sz="3200" b="1" dirty="0">
                <a:solidFill>
                  <a:schemeClr val="tx1"/>
                </a:solidFill>
                <a:latin typeface="Times New Roman" panose="02020603050405020304" pitchFamily="18" charset="0"/>
                <a:cs typeface="Times New Roman" panose="02020603050405020304" pitchFamily="18" charset="0"/>
              </a:rPr>
              <a:t>Davranışa Maruz Kalan Çocuklar:</a:t>
            </a:r>
          </a:p>
          <a:p>
            <a:pPr eaLnBrk="1" fontAlgn="auto" hangingPunct="1">
              <a:spcAft>
                <a:spcPts val="0"/>
              </a:spcAft>
              <a:buClr>
                <a:srgbClr val="861400"/>
              </a:buClr>
              <a:buFont typeface="Wingdings" panose="05000000000000000000" pitchFamily="2" charset="2"/>
              <a:buChar char="Ø"/>
              <a:defRPr/>
            </a:pPr>
            <a:endParaRPr lang="tr-TR" sz="2800" i="1"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Benlik saygısını yitirirler ve bunu geri kazanmak yıllarca sürebilir.</a:t>
            </a: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Kendine ve diğerlerine olan güvenini yitirebilirler.</a:t>
            </a: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Arkadaşlarından soyutlanabilir ve yalnız kalabilirler.</a:t>
            </a: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Depresyona girebilirler.</a:t>
            </a: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Devamsızlığı artabilir ya da okulu terk edebilirler.</a:t>
            </a:r>
          </a:p>
          <a:p>
            <a:pPr eaLnBrk="1" fontAlgn="auto" hangingPunct="1">
              <a:spcAft>
                <a:spcPts val="0"/>
              </a:spcAft>
              <a:buClr>
                <a:srgbClr val="861400"/>
              </a:buClr>
              <a:buFont typeface="Wingdings" panose="05000000000000000000" pitchFamily="2" charset="2"/>
              <a:buChar char="Ø"/>
              <a:defRPr/>
            </a:pPr>
            <a:r>
              <a:rPr lang="tr-TR" sz="2400" dirty="0">
                <a:solidFill>
                  <a:schemeClr val="tx1"/>
                </a:solidFill>
                <a:latin typeface="Times New Roman" panose="02020603050405020304" pitchFamily="18" charset="0"/>
                <a:cs typeface="Times New Roman" panose="02020603050405020304" pitchFamily="18" charset="0"/>
              </a:rPr>
              <a:t>Akademik başarılarında düşme meydana gelebilir.</a:t>
            </a:r>
          </a:p>
          <a:p>
            <a:pPr eaLnBrk="1" fontAlgn="auto" hangingPunct="1">
              <a:spcAft>
                <a:spcPts val="0"/>
              </a:spcAft>
              <a:buClr>
                <a:srgbClr val="861400"/>
              </a:buClr>
              <a:buFont typeface="Wingdings" panose="05000000000000000000" pitchFamily="2" charset="2"/>
              <a:buChar char="Ø"/>
              <a:defRPr/>
            </a:pPr>
            <a:r>
              <a:rPr lang="tr-TR" sz="2400" b="1" dirty="0">
                <a:solidFill>
                  <a:schemeClr val="accent1">
                    <a:lumMod val="50000"/>
                  </a:schemeClr>
                </a:solidFill>
                <a:latin typeface="Times New Roman" panose="02020603050405020304" pitchFamily="18" charset="0"/>
                <a:cs typeface="Times New Roman" panose="02020603050405020304" pitchFamily="18" charset="0"/>
              </a:rPr>
              <a:t>Öfkesini başka çocuklara yönlendirebilirler.</a:t>
            </a:r>
          </a:p>
          <a:p>
            <a:pPr>
              <a:buClr>
                <a:srgbClr val="861400"/>
              </a:buClr>
              <a:buFont typeface="Wingdings" panose="05000000000000000000" pitchFamily="2" charset="2"/>
              <a:buChar char="Ø"/>
              <a:defRPr/>
            </a:pPr>
            <a:endParaRPr lang="tr-TR" sz="2000" dirty="0">
              <a:solidFill>
                <a:schemeClr val="tx1"/>
              </a:solidFill>
              <a:latin typeface="Informal Roman" panose="030604020304060B0204" pitchFamily="66"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48082" y="2554941"/>
            <a:ext cx="3801959" cy="4397188"/>
          </a:xfrm>
          <a:prstGeom prst="rect">
            <a:avLst/>
          </a:prstGeom>
        </p:spPr>
      </p:pic>
    </p:spTree>
    <p:extLst>
      <p:ext uri="{BB962C8B-B14F-4D97-AF65-F5344CB8AC3E}">
        <p14:creationId xmlns:p14="http://schemas.microsoft.com/office/powerpoint/2010/main" val="204969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47164" y="567770"/>
            <a:ext cx="8229600" cy="1143000"/>
          </a:xfrm>
        </p:spPr>
        <p:txBody>
          <a:bodyPr>
            <a:normAutofit/>
          </a:bodyPr>
          <a:lstStyle/>
          <a:p>
            <a:pPr algn="ctr"/>
            <a:r>
              <a:rPr lang="tr-TR" altLang="tr-TR" sz="3200" b="1" dirty="0">
                <a:solidFill>
                  <a:srgbClr val="A53010"/>
                </a:solidFill>
                <a:latin typeface="Comic Sans MS" panose="030F0702030302020204" pitchFamily="66" charset="0"/>
              </a:rPr>
              <a:t>ZORBALIK </a:t>
            </a:r>
            <a:br>
              <a:rPr lang="tr-TR" altLang="tr-TR" sz="3200" b="1" dirty="0">
                <a:solidFill>
                  <a:srgbClr val="A53010"/>
                </a:solidFill>
                <a:latin typeface="Comic Sans MS" panose="030F0702030302020204" pitchFamily="66" charset="0"/>
              </a:rPr>
            </a:br>
            <a:r>
              <a:rPr lang="tr-TR" altLang="tr-TR" sz="3200" b="1" dirty="0">
                <a:solidFill>
                  <a:srgbClr val="A53010"/>
                </a:solidFill>
                <a:latin typeface="Comic Sans MS" panose="030F0702030302020204" pitchFamily="66" charset="0"/>
              </a:rPr>
              <a:t>DAVRANIŞININ SONUÇLARI</a:t>
            </a:r>
            <a:endParaRPr lang="tr-TR" altLang="tr-TR" sz="3200" dirty="0">
              <a:solidFill>
                <a:srgbClr val="A53010"/>
              </a:solidFill>
            </a:endParaRPr>
          </a:p>
        </p:txBody>
      </p:sp>
      <p:sp>
        <p:nvSpPr>
          <p:cNvPr id="5" name="2 İçerik Yer Tutucusu"/>
          <p:cNvSpPr>
            <a:spLocks noGrp="1"/>
          </p:cNvSpPr>
          <p:nvPr>
            <p:ph idx="1"/>
          </p:nvPr>
        </p:nvSpPr>
        <p:spPr>
          <a:xfrm>
            <a:off x="1344907" y="2069157"/>
            <a:ext cx="5997388" cy="4389437"/>
          </a:xfrm>
        </p:spPr>
        <p:txBody>
          <a:bodyPr>
            <a:normAutofit lnSpcReduction="10000"/>
          </a:bodyPr>
          <a:lstStyle/>
          <a:p>
            <a:pPr marL="0" indent="0" eaLnBrk="1" hangingPunct="1">
              <a:lnSpc>
                <a:spcPct val="90000"/>
              </a:lnSpc>
              <a:buNone/>
            </a:pPr>
            <a:r>
              <a:rPr lang="tr-TR" altLang="tr-TR" sz="2400" b="1" dirty="0">
                <a:solidFill>
                  <a:schemeClr val="tx1"/>
                </a:solidFill>
                <a:latin typeface="Times New Roman" panose="02020603050405020304" pitchFamily="18" charset="0"/>
                <a:cs typeface="Times New Roman" panose="02020603050405020304" pitchFamily="18" charset="0"/>
              </a:rPr>
              <a:t>Zorbalık Davranışı Gösteren Çocuklar:</a:t>
            </a:r>
          </a:p>
          <a:p>
            <a:pPr eaLnBrk="1" hangingPunct="1">
              <a:lnSpc>
                <a:spcPct val="90000"/>
              </a:lnSpc>
              <a:buFont typeface="Wingdings" panose="05000000000000000000" pitchFamily="2" charset="2"/>
              <a:buChar char="Ø"/>
            </a:pPr>
            <a:endParaRPr lang="tr-TR" altLang="tr-TR" sz="2400" b="1"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tr-TR" altLang="tr-TR" sz="2400" dirty="0">
                <a:solidFill>
                  <a:schemeClr val="tx1"/>
                </a:solidFill>
                <a:latin typeface="Times New Roman" panose="02020603050405020304" pitchFamily="18" charset="0"/>
                <a:cs typeface="Times New Roman" panose="02020603050405020304" pitchFamily="18" charset="0"/>
              </a:rPr>
              <a:t>Yardım edilmezse ileriki yıllarda da başkalarının üzerindeki güçlerini kötüye kullanmaya devam eder ve başkaları için bir tehdit oluşturabilirler.</a:t>
            </a:r>
          </a:p>
          <a:p>
            <a:pPr eaLnBrk="1" hangingPunct="1">
              <a:lnSpc>
                <a:spcPct val="90000"/>
              </a:lnSpc>
              <a:buFont typeface="Wingdings" panose="05000000000000000000" pitchFamily="2" charset="2"/>
              <a:buChar char="Ø"/>
            </a:pPr>
            <a:endParaRPr lang="tr-TR" altLang="tr-TR" sz="24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tr-TR" altLang="tr-TR" sz="2400" dirty="0">
                <a:solidFill>
                  <a:schemeClr val="tx1"/>
                </a:solidFill>
                <a:latin typeface="Times New Roman" panose="02020603050405020304" pitchFamily="18" charset="0"/>
                <a:cs typeface="Times New Roman" panose="02020603050405020304" pitchFamily="18" charset="0"/>
              </a:rPr>
              <a:t>Soyutlanabilir ve yalnız kalabilirler.</a:t>
            </a:r>
          </a:p>
          <a:p>
            <a:pPr eaLnBrk="1" hangingPunct="1">
              <a:lnSpc>
                <a:spcPct val="90000"/>
              </a:lnSpc>
              <a:buFont typeface="Wingdings" panose="05000000000000000000" pitchFamily="2" charset="2"/>
              <a:buChar char="Ø"/>
            </a:pPr>
            <a:endParaRPr lang="tr-TR" altLang="tr-TR" sz="2400"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Ø"/>
            </a:pPr>
            <a:r>
              <a:rPr lang="tr-TR" altLang="tr-TR" sz="2400" dirty="0">
                <a:solidFill>
                  <a:schemeClr val="tx1"/>
                </a:solidFill>
                <a:latin typeface="Times New Roman" panose="02020603050405020304" pitchFamily="18" charset="0"/>
                <a:cs typeface="Times New Roman" panose="02020603050405020304" pitchFamily="18" charset="0"/>
              </a:rPr>
              <a:t>Başkalarıyla işbirliğinin yarattığı mutluluk, manevi tatmin gibi olumlu duygulardan yoksun kalabilirler.</a:t>
            </a:r>
          </a:p>
        </p:txBody>
      </p:sp>
    </p:spTree>
    <p:extLst>
      <p:ext uri="{BB962C8B-B14F-4D97-AF65-F5344CB8AC3E}">
        <p14:creationId xmlns:p14="http://schemas.microsoft.com/office/powerpoint/2010/main" val="13056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5800" y="651062"/>
            <a:ext cx="8229600" cy="1143000"/>
          </a:xfrm>
        </p:spPr>
        <p:txBody>
          <a:bodyPr>
            <a:normAutofit/>
          </a:bodyPr>
          <a:lstStyle/>
          <a:p>
            <a:pPr algn="ctr"/>
            <a:r>
              <a:rPr lang="tr-TR" altLang="tr-TR" sz="3200" b="1" dirty="0">
                <a:solidFill>
                  <a:srgbClr val="A53010"/>
                </a:solidFill>
                <a:latin typeface="Comic Sans MS" panose="030F0702030302020204" pitchFamily="66" charset="0"/>
              </a:rPr>
              <a:t>ZORBALIK DAVRANIŞININ SONUÇLARI </a:t>
            </a:r>
            <a:endParaRPr lang="tr-TR" altLang="tr-TR" sz="3200" dirty="0">
              <a:solidFill>
                <a:srgbClr val="A53010"/>
              </a:solidFill>
            </a:endParaRPr>
          </a:p>
        </p:txBody>
      </p:sp>
      <p:sp>
        <p:nvSpPr>
          <p:cNvPr id="5" name="2 İçerik Yer Tutucusu"/>
          <p:cNvSpPr>
            <a:spLocks noGrp="1"/>
          </p:cNvSpPr>
          <p:nvPr>
            <p:ph idx="1"/>
          </p:nvPr>
        </p:nvSpPr>
        <p:spPr>
          <a:xfrm>
            <a:off x="2104146" y="1859427"/>
            <a:ext cx="5757226" cy="4389438"/>
          </a:xfrm>
        </p:spPr>
        <p:txBody>
          <a:bodyPr>
            <a:noAutofit/>
          </a:bodyPr>
          <a:lstStyle/>
          <a:p>
            <a:pPr marL="0" indent="0" eaLnBrk="1" hangingPunct="1">
              <a:buNone/>
            </a:pPr>
            <a:r>
              <a:rPr lang="tr-TR" altLang="tr-TR" sz="2200" b="1" dirty="0">
                <a:solidFill>
                  <a:schemeClr val="tx1"/>
                </a:solidFill>
                <a:latin typeface="Times New Roman" panose="02020603050405020304" pitchFamily="18" charset="0"/>
                <a:cs typeface="Times New Roman" panose="02020603050405020304" pitchFamily="18" charset="0"/>
              </a:rPr>
              <a:t>Zorbalık Davranışlarına Şahit Olan Çocuklar:</a:t>
            </a:r>
          </a:p>
          <a:p>
            <a:pPr eaLnBrk="1" hangingPunct="1">
              <a:buFont typeface="Wingdings" panose="05000000000000000000" pitchFamily="2" charset="2"/>
              <a:buChar char="Ø"/>
            </a:pPr>
            <a:endParaRPr lang="tr-TR" altLang="tr-TR" sz="2200" i="1" dirty="0">
              <a:solidFill>
                <a:schemeClr val="tx1"/>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tr-TR" altLang="tr-TR" sz="2200" dirty="0">
                <a:solidFill>
                  <a:schemeClr val="tx1"/>
                </a:solidFill>
                <a:latin typeface="Times New Roman" panose="02020603050405020304" pitchFamily="18" charset="0"/>
                <a:cs typeface="Times New Roman" panose="02020603050405020304" pitchFamily="18" charset="0"/>
              </a:rPr>
              <a:t>Kendilerini güvende hissetmeyebilirler.</a:t>
            </a:r>
          </a:p>
          <a:p>
            <a:pPr eaLnBrk="1" hangingPunct="1">
              <a:buFont typeface="Wingdings" panose="05000000000000000000" pitchFamily="2" charset="2"/>
              <a:buChar char="Ø"/>
            </a:pPr>
            <a:endParaRPr lang="tr-TR" altLang="tr-TR" sz="2200" dirty="0">
              <a:solidFill>
                <a:schemeClr val="tx1"/>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tr-TR" altLang="tr-TR" sz="2200" dirty="0">
                <a:solidFill>
                  <a:schemeClr val="tx1"/>
                </a:solidFill>
                <a:latin typeface="Times New Roman" panose="02020603050405020304" pitchFamily="18" charset="0"/>
                <a:cs typeface="Times New Roman" panose="02020603050405020304" pitchFamily="18" charset="0"/>
              </a:rPr>
              <a:t>Kendilerini savunmak için sürekli tetik içinde bekleyebilirler.</a:t>
            </a:r>
          </a:p>
          <a:p>
            <a:pPr eaLnBrk="1" hangingPunct="1">
              <a:buFont typeface="Wingdings" panose="05000000000000000000" pitchFamily="2" charset="2"/>
              <a:buChar char="Ø"/>
            </a:pPr>
            <a:endParaRPr lang="tr-TR" altLang="tr-TR" sz="2200" dirty="0">
              <a:solidFill>
                <a:schemeClr val="tx1"/>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tr-TR" altLang="tr-TR" sz="2200" dirty="0">
                <a:solidFill>
                  <a:schemeClr val="tx1"/>
                </a:solidFill>
                <a:latin typeface="Times New Roman" panose="02020603050405020304" pitchFamily="18" charset="0"/>
                <a:cs typeface="Times New Roman" panose="02020603050405020304" pitchFamily="18" charset="0"/>
              </a:rPr>
              <a:t>Etraflarında olup biten şiddet davranışlarından dolayı mutsuzluk, üzüntü, korku, umutsuzluk gibi olumsuz duygulara sahip olabilirler</a:t>
            </a:r>
            <a:r>
              <a:rPr lang="tr-TR" altLang="tr-TR" sz="2200" dirty="0">
                <a:solidFill>
                  <a:schemeClr val="tx1"/>
                </a:solidFill>
                <a:latin typeface="Informal Roman" panose="030604020304060B0204" pitchFamily="66" charset="0"/>
              </a:rPr>
              <a:t>.</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46246" r="4946" b="43365"/>
          <a:stretch/>
        </p:blipFill>
        <p:spPr>
          <a:xfrm>
            <a:off x="7509827" y="825873"/>
            <a:ext cx="1990166" cy="2639233"/>
          </a:xfrm>
          <a:prstGeom prst="rect">
            <a:avLst/>
          </a:prstGeom>
        </p:spPr>
      </p:pic>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54129" r="48484"/>
          <a:stretch/>
        </p:blipFill>
        <p:spPr>
          <a:xfrm flipH="1">
            <a:off x="206546" y="4383457"/>
            <a:ext cx="2100577" cy="2137587"/>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r="53651" b="46304"/>
          <a:stretch/>
        </p:blipFill>
        <p:spPr>
          <a:xfrm flipH="1">
            <a:off x="219935" y="1222562"/>
            <a:ext cx="1889900" cy="2502273"/>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49809" t="56544" b="-2137"/>
          <a:stretch/>
        </p:blipFill>
        <p:spPr>
          <a:xfrm>
            <a:off x="7658394" y="4530880"/>
            <a:ext cx="2046554" cy="2124635"/>
          </a:xfrm>
          <a:prstGeom prst="rect">
            <a:avLst/>
          </a:prstGeom>
        </p:spPr>
      </p:pic>
    </p:spTree>
    <p:extLst>
      <p:ext uri="{BB962C8B-B14F-4D97-AF65-F5344CB8AC3E}">
        <p14:creationId xmlns:p14="http://schemas.microsoft.com/office/powerpoint/2010/main" val="269988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0437" y="741655"/>
            <a:ext cx="8027864" cy="518412"/>
          </a:xfrm>
          <a:prstGeom prst="rect">
            <a:avLst/>
          </a:prstGeom>
        </p:spPr>
        <p:txBody>
          <a:bodyPr vert="horz" wrap="square" lIns="0" tIns="66040" rIns="0" bIns="0" rtlCol="0" anchor="t">
            <a:spAutoFit/>
          </a:bodyPr>
          <a:lstStyle/>
          <a:p>
            <a:pPr marL="1460619" marR="4128" indent="-1450300">
              <a:lnSpc>
                <a:spcPts val="3510"/>
              </a:lnSpc>
              <a:spcBef>
                <a:spcPts val="520"/>
              </a:spcBef>
            </a:pPr>
            <a:r>
              <a:rPr sz="3400" b="1" spc="-33" dirty="0">
                <a:solidFill>
                  <a:schemeClr val="accent2"/>
                </a:solidFill>
                <a:latin typeface="Calibri Light"/>
                <a:cs typeface="Calibri Light"/>
              </a:rPr>
              <a:t>Akran</a:t>
            </a:r>
            <a:r>
              <a:rPr sz="3400" b="1" spc="-85" dirty="0">
                <a:solidFill>
                  <a:schemeClr val="accent2"/>
                </a:solidFill>
                <a:latin typeface="Calibri Light"/>
                <a:cs typeface="Calibri Light"/>
              </a:rPr>
              <a:t> </a:t>
            </a:r>
            <a:r>
              <a:rPr sz="3400" b="1" spc="-28" dirty="0">
                <a:solidFill>
                  <a:schemeClr val="accent2"/>
                </a:solidFill>
                <a:latin typeface="Calibri Light"/>
                <a:cs typeface="Calibri Light"/>
              </a:rPr>
              <a:t>Zorbalığını</a:t>
            </a:r>
            <a:r>
              <a:rPr sz="3400" b="1" spc="-69" dirty="0">
                <a:solidFill>
                  <a:schemeClr val="accent2"/>
                </a:solidFill>
                <a:latin typeface="Calibri Light"/>
                <a:cs typeface="Calibri Light"/>
              </a:rPr>
              <a:t> </a:t>
            </a:r>
            <a:r>
              <a:rPr sz="3400" b="1" spc="-20" dirty="0" err="1">
                <a:solidFill>
                  <a:schemeClr val="accent2"/>
                </a:solidFill>
                <a:latin typeface="Calibri Light"/>
                <a:cs typeface="Calibri Light"/>
              </a:rPr>
              <a:t>Nasıl</a:t>
            </a:r>
            <a:r>
              <a:rPr sz="3400" b="1" spc="-69" dirty="0">
                <a:solidFill>
                  <a:schemeClr val="accent2"/>
                </a:solidFill>
                <a:latin typeface="Calibri Light"/>
                <a:cs typeface="Calibri Light"/>
              </a:rPr>
              <a:t> </a:t>
            </a:r>
            <a:r>
              <a:rPr sz="3400" b="1" spc="-20" dirty="0" err="1">
                <a:solidFill>
                  <a:schemeClr val="accent2"/>
                </a:solidFill>
                <a:latin typeface="Calibri Light"/>
                <a:cs typeface="Calibri Light"/>
              </a:rPr>
              <a:t>Anlarım</a:t>
            </a:r>
            <a:r>
              <a:rPr lang="tr-TR" sz="3400" b="1" spc="-106" dirty="0">
                <a:solidFill>
                  <a:schemeClr val="accent2"/>
                </a:solidFill>
                <a:latin typeface="Calibri Light"/>
                <a:cs typeface="Calibri Light"/>
              </a:rPr>
              <a:t>;</a:t>
            </a:r>
            <a:r>
              <a:rPr sz="3400" b="1" spc="-28" dirty="0">
                <a:solidFill>
                  <a:schemeClr val="accent2"/>
                </a:solidFill>
                <a:latin typeface="Calibri Light"/>
                <a:cs typeface="Calibri Light"/>
              </a:rPr>
              <a:t> </a:t>
            </a:r>
            <a:r>
              <a:rPr sz="3400" b="1" spc="-723" dirty="0">
                <a:solidFill>
                  <a:schemeClr val="accent2"/>
                </a:solidFill>
                <a:latin typeface="Calibri Light"/>
                <a:cs typeface="Calibri Light"/>
              </a:rPr>
              <a:t> </a:t>
            </a:r>
            <a:r>
              <a:rPr sz="3400" b="1" spc="-16" dirty="0">
                <a:solidFill>
                  <a:schemeClr val="accent2"/>
                </a:solidFill>
                <a:latin typeface="Calibri Light"/>
                <a:cs typeface="Calibri Light"/>
              </a:rPr>
              <a:t>Ne</a:t>
            </a:r>
            <a:r>
              <a:rPr sz="3400" b="1" spc="-65" dirty="0">
                <a:solidFill>
                  <a:schemeClr val="accent2"/>
                </a:solidFill>
                <a:latin typeface="Calibri Light"/>
                <a:cs typeface="Calibri Light"/>
              </a:rPr>
              <a:t> </a:t>
            </a:r>
            <a:r>
              <a:rPr sz="3400" b="1" spc="-45" dirty="0">
                <a:solidFill>
                  <a:schemeClr val="accent2"/>
                </a:solidFill>
                <a:latin typeface="Calibri Light"/>
                <a:cs typeface="Calibri Light"/>
              </a:rPr>
              <a:t>Yapabilirim?</a:t>
            </a:r>
            <a:endParaRPr sz="3400" b="1" dirty="0">
              <a:solidFill>
                <a:schemeClr val="accent2"/>
              </a:solidFill>
              <a:latin typeface="Calibri Light"/>
              <a:cs typeface="Calibri Light"/>
            </a:endParaRPr>
          </a:p>
        </p:txBody>
      </p:sp>
      <p:sp>
        <p:nvSpPr>
          <p:cNvPr id="4" name="object 4"/>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28</a:t>
            </a:fld>
            <a:endParaRPr dirty="0"/>
          </a:p>
        </p:txBody>
      </p:sp>
      <p:sp>
        <p:nvSpPr>
          <p:cNvPr id="3" name="object 3"/>
          <p:cNvSpPr txBox="1"/>
          <p:nvPr/>
        </p:nvSpPr>
        <p:spPr>
          <a:xfrm>
            <a:off x="1101010" y="2021911"/>
            <a:ext cx="7703979" cy="2619347"/>
          </a:xfrm>
          <a:prstGeom prst="rect">
            <a:avLst/>
          </a:prstGeom>
        </p:spPr>
        <p:txBody>
          <a:bodyPr vert="horz" wrap="square" lIns="0" tIns="43855" rIns="0" bIns="0" rtlCol="0">
            <a:spAutoFit/>
          </a:bodyPr>
          <a:lstStyle/>
          <a:p>
            <a:pPr marL="196056" marR="112990" indent="-186253">
              <a:lnSpc>
                <a:spcPts val="2104"/>
              </a:lnSpc>
              <a:spcBef>
                <a:spcPts val="345"/>
              </a:spcBef>
              <a:buFont typeface="Arial MT"/>
              <a:buChar char="•"/>
              <a:tabLst>
                <a:tab pos="196572" algn="l"/>
              </a:tabLst>
            </a:pPr>
            <a:r>
              <a:rPr sz="1950" spc="-4" dirty="0">
                <a:latin typeface="Calibri"/>
                <a:cs typeface="Calibri"/>
              </a:rPr>
              <a:t>Çocuklar </a:t>
            </a:r>
            <a:r>
              <a:rPr sz="1950" spc="-8" dirty="0">
                <a:latin typeface="Calibri"/>
                <a:cs typeface="Calibri"/>
              </a:rPr>
              <a:t>zorbalık </a:t>
            </a:r>
            <a:r>
              <a:rPr sz="1950" spc="-4" dirty="0">
                <a:latin typeface="Calibri"/>
                <a:cs typeface="Calibri"/>
              </a:rPr>
              <a:t>yaptıklarını </a:t>
            </a:r>
            <a:r>
              <a:rPr sz="1950" spc="-16" dirty="0">
                <a:latin typeface="Calibri"/>
                <a:cs typeface="Calibri"/>
              </a:rPr>
              <a:t>veya </a:t>
            </a:r>
            <a:r>
              <a:rPr sz="1950" spc="-12" dirty="0">
                <a:latin typeface="Calibri"/>
                <a:cs typeface="Calibri"/>
              </a:rPr>
              <a:t>zorbalığa </a:t>
            </a:r>
            <a:r>
              <a:rPr sz="1950" dirty="0">
                <a:latin typeface="Calibri"/>
                <a:cs typeface="Calibri"/>
              </a:rPr>
              <a:t>maruz </a:t>
            </a:r>
            <a:r>
              <a:rPr sz="1950" spc="-4" dirty="0">
                <a:latin typeface="Calibri"/>
                <a:cs typeface="Calibri"/>
              </a:rPr>
              <a:t>kaldıklarını yetişkinlere </a:t>
            </a:r>
            <a:r>
              <a:rPr sz="1950" spc="-431" dirty="0">
                <a:latin typeface="Calibri"/>
                <a:cs typeface="Calibri"/>
              </a:rPr>
              <a:t> </a:t>
            </a:r>
            <a:r>
              <a:rPr sz="1950" spc="-4" dirty="0">
                <a:latin typeface="Calibri"/>
                <a:cs typeface="Calibri"/>
              </a:rPr>
              <a:t>doğrudan </a:t>
            </a:r>
            <a:r>
              <a:rPr sz="1950" spc="-16" dirty="0">
                <a:latin typeface="Calibri"/>
                <a:cs typeface="Calibri"/>
              </a:rPr>
              <a:t>anlatmayabilirler.</a:t>
            </a:r>
            <a:endParaRPr sz="1950" dirty="0">
              <a:latin typeface="Calibri"/>
              <a:cs typeface="Calibri"/>
            </a:endParaRPr>
          </a:p>
          <a:p>
            <a:pPr>
              <a:lnSpc>
                <a:spcPct val="100000"/>
              </a:lnSpc>
              <a:buFont typeface="Arial MT"/>
              <a:buChar char="•"/>
            </a:pPr>
            <a:endParaRPr sz="1950" dirty="0">
              <a:latin typeface="Calibri"/>
              <a:cs typeface="Calibri"/>
            </a:endParaRPr>
          </a:p>
          <a:p>
            <a:pPr marL="196056" marR="4128" indent="-186253">
              <a:lnSpc>
                <a:spcPts val="2104"/>
              </a:lnSpc>
              <a:spcBef>
                <a:spcPts val="1361"/>
              </a:spcBef>
              <a:buFont typeface="Arial MT"/>
              <a:buChar char="•"/>
              <a:tabLst>
                <a:tab pos="196572" algn="l"/>
              </a:tabLst>
            </a:pPr>
            <a:r>
              <a:rPr sz="1950" dirty="0">
                <a:latin typeface="Calibri"/>
                <a:cs typeface="Calibri"/>
              </a:rPr>
              <a:t>Bununla </a:t>
            </a:r>
            <a:r>
              <a:rPr sz="1950" spc="-8" dirty="0">
                <a:latin typeface="Calibri"/>
                <a:cs typeface="Calibri"/>
              </a:rPr>
              <a:t>birlikte, çocukları </a:t>
            </a:r>
            <a:r>
              <a:rPr sz="1950" spc="-4" dirty="0">
                <a:latin typeface="Calibri"/>
                <a:cs typeface="Calibri"/>
              </a:rPr>
              <a:t>yakından </a:t>
            </a:r>
            <a:r>
              <a:rPr sz="1950" spc="-8" dirty="0">
                <a:latin typeface="Calibri"/>
                <a:cs typeface="Calibri"/>
              </a:rPr>
              <a:t>gözlemlediğimizde, </a:t>
            </a:r>
            <a:r>
              <a:rPr sz="1950" spc="-4" dirty="0">
                <a:latin typeface="Calibri"/>
                <a:cs typeface="Calibri"/>
              </a:rPr>
              <a:t>bazı işaretler </a:t>
            </a:r>
            <a:r>
              <a:rPr sz="1950" spc="-8" dirty="0">
                <a:latin typeface="Calibri"/>
                <a:cs typeface="Calibri"/>
              </a:rPr>
              <a:t>akran </a:t>
            </a:r>
            <a:r>
              <a:rPr sz="1950" spc="-431" dirty="0">
                <a:latin typeface="Calibri"/>
                <a:cs typeface="Calibri"/>
              </a:rPr>
              <a:t> </a:t>
            </a:r>
            <a:r>
              <a:rPr sz="1950" spc="-8" dirty="0">
                <a:latin typeface="Calibri"/>
                <a:cs typeface="Calibri"/>
              </a:rPr>
              <a:t>zorbalığı</a:t>
            </a:r>
            <a:r>
              <a:rPr sz="1950" spc="-20" dirty="0">
                <a:latin typeface="Calibri"/>
                <a:cs typeface="Calibri"/>
              </a:rPr>
              <a:t> </a:t>
            </a:r>
            <a:r>
              <a:rPr sz="1950" spc="-4" dirty="0">
                <a:latin typeface="Calibri"/>
                <a:cs typeface="Calibri"/>
              </a:rPr>
              <a:t>durumları</a:t>
            </a:r>
            <a:r>
              <a:rPr sz="1950" spc="-12" dirty="0">
                <a:latin typeface="Calibri"/>
                <a:cs typeface="Calibri"/>
              </a:rPr>
              <a:t> </a:t>
            </a:r>
            <a:r>
              <a:rPr sz="1950" spc="-4" dirty="0">
                <a:latin typeface="Calibri"/>
                <a:cs typeface="Calibri"/>
              </a:rPr>
              <a:t>hakkında</a:t>
            </a:r>
            <a:r>
              <a:rPr sz="1950" spc="-12" dirty="0">
                <a:latin typeface="Calibri"/>
                <a:cs typeface="Calibri"/>
              </a:rPr>
              <a:t> </a:t>
            </a:r>
            <a:r>
              <a:rPr sz="1950" spc="-8" dirty="0">
                <a:latin typeface="Calibri"/>
                <a:cs typeface="Calibri"/>
              </a:rPr>
              <a:t>bizlere</a:t>
            </a:r>
            <a:r>
              <a:rPr sz="1950" dirty="0">
                <a:latin typeface="Calibri"/>
                <a:cs typeface="Calibri"/>
              </a:rPr>
              <a:t> </a:t>
            </a:r>
            <a:r>
              <a:rPr sz="1950" spc="-4" dirty="0">
                <a:latin typeface="Calibri"/>
                <a:cs typeface="Calibri"/>
              </a:rPr>
              <a:t>bilgi</a:t>
            </a:r>
            <a:r>
              <a:rPr sz="1950" spc="-16" dirty="0">
                <a:latin typeface="Calibri"/>
                <a:cs typeface="Calibri"/>
              </a:rPr>
              <a:t> </a:t>
            </a:r>
            <a:r>
              <a:rPr sz="1950" spc="-24" dirty="0">
                <a:latin typeface="Calibri"/>
                <a:cs typeface="Calibri"/>
              </a:rPr>
              <a:t>verebilir.</a:t>
            </a:r>
            <a:endParaRPr sz="1950" dirty="0">
              <a:latin typeface="Calibri"/>
              <a:cs typeface="Calibri"/>
            </a:endParaRPr>
          </a:p>
          <a:p>
            <a:pPr>
              <a:lnSpc>
                <a:spcPct val="100000"/>
              </a:lnSpc>
              <a:buFont typeface="Arial MT"/>
              <a:buChar char="•"/>
            </a:pPr>
            <a:endParaRPr sz="1950" dirty="0">
              <a:latin typeface="Calibri"/>
              <a:cs typeface="Calibri"/>
            </a:endParaRPr>
          </a:p>
          <a:p>
            <a:pPr marL="196056" marR="58301" indent="-186253">
              <a:lnSpc>
                <a:spcPts val="2104"/>
              </a:lnSpc>
              <a:spcBef>
                <a:spcPts val="1357"/>
              </a:spcBef>
              <a:buFont typeface="Arial MT"/>
              <a:buChar char="•"/>
              <a:tabLst>
                <a:tab pos="196572" algn="l"/>
              </a:tabLst>
            </a:pPr>
            <a:r>
              <a:rPr sz="1950" dirty="0">
                <a:latin typeface="Calibri"/>
                <a:cs typeface="Calibri"/>
              </a:rPr>
              <a:t>Bu </a:t>
            </a:r>
            <a:r>
              <a:rPr sz="1950" spc="-20" dirty="0">
                <a:latin typeface="Calibri"/>
                <a:cs typeface="Calibri"/>
              </a:rPr>
              <a:t>işaretler, </a:t>
            </a:r>
            <a:r>
              <a:rPr sz="1950" spc="-8" dirty="0">
                <a:latin typeface="Calibri"/>
                <a:cs typeface="Calibri"/>
              </a:rPr>
              <a:t>zorbalık </a:t>
            </a:r>
            <a:r>
              <a:rPr sz="1950" spc="-4" dirty="0">
                <a:latin typeface="Calibri"/>
                <a:cs typeface="Calibri"/>
              </a:rPr>
              <a:t>dışındaki </a:t>
            </a:r>
            <a:r>
              <a:rPr sz="1950" spc="-8" dirty="0">
                <a:latin typeface="Calibri"/>
                <a:cs typeface="Calibri"/>
              </a:rPr>
              <a:t>nedenlerden </a:t>
            </a:r>
            <a:r>
              <a:rPr sz="1950" spc="-4" dirty="0">
                <a:latin typeface="Calibri"/>
                <a:cs typeface="Calibri"/>
              </a:rPr>
              <a:t>de </a:t>
            </a:r>
            <a:r>
              <a:rPr sz="1950" spc="-8" dirty="0">
                <a:latin typeface="Calibri"/>
                <a:cs typeface="Calibri"/>
              </a:rPr>
              <a:t>kaynaklanıyor </a:t>
            </a:r>
            <a:r>
              <a:rPr sz="1950" spc="-4" dirty="0">
                <a:latin typeface="Calibri"/>
                <a:cs typeface="Calibri"/>
              </a:rPr>
              <a:t>olabilir ancak </a:t>
            </a:r>
            <a:r>
              <a:rPr sz="1950" spc="-431" dirty="0">
                <a:latin typeface="Calibri"/>
                <a:cs typeface="Calibri"/>
              </a:rPr>
              <a:t> </a:t>
            </a:r>
            <a:r>
              <a:rPr sz="1950" spc="-4" dirty="0">
                <a:latin typeface="Calibri"/>
                <a:cs typeface="Calibri"/>
              </a:rPr>
              <a:t>mutlaka</a:t>
            </a:r>
            <a:r>
              <a:rPr sz="1950" spc="-24" dirty="0">
                <a:latin typeface="Calibri"/>
                <a:cs typeface="Calibri"/>
              </a:rPr>
              <a:t> </a:t>
            </a:r>
            <a:r>
              <a:rPr sz="1950" spc="-4" dirty="0">
                <a:latin typeface="Calibri"/>
                <a:cs typeface="Calibri"/>
              </a:rPr>
              <a:t>önemsenmeli</a:t>
            </a:r>
            <a:r>
              <a:rPr sz="1950" spc="-12" dirty="0">
                <a:latin typeface="Calibri"/>
                <a:cs typeface="Calibri"/>
              </a:rPr>
              <a:t> ve</a:t>
            </a:r>
            <a:r>
              <a:rPr sz="1950" dirty="0">
                <a:latin typeface="Calibri"/>
                <a:cs typeface="Calibri"/>
              </a:rPr>
              <a:t> </a:t>
            </a:r>
            <a:r>
              <a:rPr sz="1950" spc="-4" dirty="0">
                <a:latin typeface="Calibri"/>
                <a:cs typeface="Calibri"/>
              </a:rPr>
              <a:t>takip</a:t>
            </a:r>
            <a:r>
              <a:rPr sz="1950" spc="-12" dirty="0">
                <a:latin typeface="Calibri"/>
                <a:cs typeface="Calibri"/>
              </a:rPr>
              <a:t> </a:t>
            </a:r>
            <a:r>
              <a:rPr sz="1950" spc="-16" dirty="0">
                <a:latin typeface="Calibri"/>
                <a:cs typeface="Calibri"/>
              </a:rPr>
              <a:t>edilmelidir.</a:t>
            </a:r>
            <a:endParaRPr sz="195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2490" y="966962"/>
            <a:ext cx="8732387" cy="502862"/>
          </a:xfrm>
          <a:prstGeom prst="rect">
            <a:avLst/>
          </a:prstGeom>
        </p:spPr>
        <p:txBody>
          <a:bodyPr vert="horz" wrap="square" lIns="0" tIns="10319" rIns="0" bIns="0" rtlCol="0" anchor="t">
            <a:spAutoFit/>
          </a:bodyPr>
          <a:lstStyle/>
          <a:p>
            <a:pPr marL="10319">
              <a:spcBef>
                <a:spcPts val="81"/>
              </a:spcBef>
            </a:pPr>
            <a:r>
              <a:rPr sz="3100" b="1" spc="-24" dirty="0">
                <a:solidFill>
                  <a:schemeClr val="accent2"/>
                </a:solidFill>
                <a:latin typeface="Calibri Light" panose="020F0302020204030204" pitchFamily="34" charset="0"/>
                <a:cs typeface="Calibri Light" panose="020F0302020204030204" pitchFamily="34" charset="0"/>
              </a:rPr>
              <a:t>Çocuğunuzun</a:t>
            </a:r>
            <a:r>
              <a:rPr sz="3100" b="1" spc="-65" dirty="0">
                <a:solidFill>
                  <a:schemeClr val="accent2"/>
                </a:solidFill>
                <a:latin typeface="Calibri Light" panose="020F0302020204030204" pitchFamily="34" charset="0"/>
                <a:cs typeface="Calibri Light" panose="020F0302020204030204" pitchFamily="34" charset="0"/>
              </a:rPr>
              <a:t> </a:t>
            </a:r>
            <a:r>
              <a:rPr sz="3100" b="1" spc="-28" dirty="0">
                <a:solidFill>
                  <a:schemeClr val="accent2"/>
                </a:solidFill>
                <a:latin typeface="Calibri Light" panose="020F0302020204030204" pitchFamily="34" charset="0"/>
                <a:cs typeface="Calibri Light" panose="020F0302020204030204" pitchFamily="34" charset="0"/>
              </a:rPr>
              <a:t>Akran</a:t>
            </a:r>
            <a:r>
              <a:rPr sz="3100" b="1" spc="-61" dirty="0">
                <a:solidFill>
                  <a:schemeClr val="accent2"/>
                </a:solidFill>
                <a:latin typeface="Calibri Light" panose="020F0302020204030204" pitchFamily="34" charset="0"/>
                <a:cs typeface="Calibri Light" panose="020F0302020204030204" pitchFamily="34" charset="0"/>
              </a:rPr>
              <a:t> </a:t>
            </a:r>
            <a:r>
              <a:rPr sz="3100" b="1" spc="-28" dirty="0">
                <a:solidFill>
                  <a:schemeClr val="accent2"/>
                </a:solidFill>
                <a:latin typeface="Calibri Light" panose="020F0302020204030204" pitchFamily="34" charset="0"/>
                <a:cs typeface="Calibri Light" panose="020F0302020204030204" pitchFamily="34" charset="0"/>
              </a:rPr>
              <a:t>Zorbalığı</a:t>
            </a:r>
            <a:r>
              <a:rPr sz="3100" b="1" spc="-41" dirty="0">
                <a:solidFill>
                  <a:schemeClr val="accent2"/>
                </a:solidFill>
                <a:latin typeface="Calibri Light" panose="020F0302020204030204" pitchFamily="34" charset="0"/>
                <a:cs typeface="Calibri Light" panose="020F0302020204030204" pitchFamily="34" charset="0"/>
              </a:rPr>
              <a:t> </a:t>
            </a:r>
            <a:r>
              <a:rPr sz="3100" b="1" spc="-45" dirty="0">
                <a:solidFill>
                  <a:schemeClr val="accent2"/>
                </a:solidFill>
                <a:latin typeface="Calibri Light" panose="020F0302020204030204" pitchFamily="34" charset="0"/>
                <a:cs typeface="Calibri Light" panose="020F0302020204030204" pitchFamily="34" charset="0"/>
              </a:rPr>
              <a:t>Yaptığını</a:t>
            </a:r>
            <a:r>
              <a:rPr sz="3100" b="1" spc="-57" dirty="0">
                <a:solidFill>
                  <a:schemeClr val="accent2"/>
                </a:solidFill>
                <a:latin typeface="Calibri Light" panose="020F0302020204030204" pitchFamily="34" charset="0"/>
                <a:cs typeface="Calibri Light" panose="020F0302020204030204" pitchFamily="34" charset="0"/>
              </a:rPr>
              <a:t> </a:t>
            </a:r>
            <a:r>
              <a:rPr sz="3100" b="1" spc="-20" dirty="0">
                <a:solidFill>
                  <a:schemeClr val="accent2"/>
                </a:solidFill>
                <a:latin typeface="Calibri Light" panose="020F0302020204030204" pitchFamily="34" charset="0"/>
                <a:cs typeface="Calibri Light" panose="020F0302020204030204" pitchFamily="34" charset="0"/>
              </a:rPr>
              <a:t>Nasıl</a:t>
            </a:r>
            <a:r>
              <a:rPr sz="3100" b="1" spc="-41" dirty="0">
                <a:solidFill>
                  <a:schemeClr val="accent2"/>
                </a:solidFill>
                <a:latin typeface="Calibri Light" panose="020F0302020204030204" pitchFamily="34" charset="0"/>
                <a:cs typeface="Calibri Light" panose="020F0302020204030204" pitchFamily="34" charset="0"/>
              </a:rPr>
              <a:t> </a:t>
            </a:r>
            <a:r>
              <a:rPr sz="3100" b="1" spc="-28" dirty="0">
                <a:solidFill>
                  <a:schemeClr val="accent2"/>
                </a:solidFill>
                <a:latin typeface="Calibri Light" panose="020F0302020204030204" pitchFamily="34" charset="0"/>
                <a:cs typeface="Calibri Light" panose="020F0302020204030204" pitchFamily="34" charset="0"/>
              </a:rPr>
              <a:t>Anlarsınız</a:t>
            </a:r>
            <a:r>
              <a:rPr sz="3100" spc="-28" dirty="0">
                <a:solidFill>
                  <a:schemeClr val="accent2"/>
                </a:solidFill>
                <a:latin typeface="Calibri Light"/>
                <a:cs typeface="Calibri Light"/>
              </a:rPr>
              <a:t>?</a:t>
            </a:r>
            <a:endParaRPr sz="3100" dirty="0">
              <a:solidFill>
                <a:schemeClr val="accent2"/>
              </a:solidFill>
              <a:latin typeface="Calibri Light"/>
              <a:cs typeface="Calibri Light"/>
            </a:endParaRPr>
          </a:p>
        </p:txBody>
      </p:sp>
      <p:sp>
        <p:nvSpPr>
          <p:cNvPr id="4" name="object 4"/>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29</a:t>
            </a:fld>
            <a:endParaRPr dirty="0"/>
          </a:p>
        </p:txBody>
      </p:sp>
      <p:sp>
        <p:nvSpPr>
          <p:cNvPr id="3" name="object 3"/>
          <p:cNvSpPr txBox="1"/>
          <p:nvPr/>
        </p:nvSpPr>
        <p:spPr>
          <a:xfrm>
            <a:off x="1305580" y="1865671"/>
            <a:ext cx="7294840" cy="3126657"/>
          </a:xfrm>
          <a:prstGeom prst="rect">
            <a:avLst/>
          </a:prstGeom>
        </p:spPr>
        <p:txBody>
          <a:bodyPr vert="horz" wrap="square" lIns="0" tIns="10319" rIns="0" bIns="0" rtlCol="0">
            <a:spAutoFit/>
          </a:bodyPr>
          <a:lstStyle/>
          <a:p>
            <a:pPr marL="196056" indent="-186253">
              <a:spcBef>
                <a:spcPts val="81"/>
              </a:spcBef>
              <a:buFont typeface="Arial MT"/>
              <a:buChar char="•"/>
              <a:tabLst>
                <a:tab pos="196572" algn="l"/>
              </a:tabLst>
            </a:pPr>
            <a:r>
              <a:rPr sz="1950" spc="-8" dirty="0">
                <a:latin typeface="Calibri"/>
                <a:cs typeface="Calibri"/>
              </a:rPr>
              <a:t>Farklı</a:t>
            </a:r>
            <a:r>
              <a:rPr sz="1950" spc="-24" dirty="0">
                <a:latin typeface="Calibri"/>
                <a:cs typeface="Calibri"/>
              </a:rPr>
              <a:t> </a:t>
            </a:r>
            <a:r>
              <a:rPr sz="1950" spc="-8" dirty="0">
                <a:latin typeface="Calibri"/>
                <a:cs typeface="Calibri"/>
              </a:rPr>
              <a:t>ortamlarda</a:t>
            </a:r>
            <a:r>
              <a:rPr sz="1950" spc="-24" dirty="0">
                <a:latin typeface="Calibri"/>
                <a:cs typeface="Calibri"/>
              </a:rPr>
              <a:t> </a:t>
            </a:r>
            <a:r>
              <a:rPr sz="1950" spc="-12" dirty="0">
                <a:latin typeface="Calibri"/>
                <a:cs typeface="Calibri"/>
              </a:rPr>
              <a:t>saldırgan</a:t>
            </a:r>
            <a:r>
              <a:rPr sz="1950" spc="4" dirty="0">
                <a:latin typeface="Calibri"/>
                <a:cs typeface="Calibri"/>
              </a:rPr>
              <a:t> </a:t>
            </a:r>
            <a:r>
              <a:rPr sz="1950" spc="-8" dirty="0">
                <a:latin typeface="Calibri"/>
                <a:cs typeface="Calibri"/>
              </a:rPr>
              <a:t>davranışlar</a:t>
            </a:r>
            <a:r>
              <a:rPr sz="1950" spc="-16" dirty="0">
                <a:latin typeface="Calibri"/>
                <a:cs typeface="Calibri"/>
              </a:rPr>
              <a:t> </a:t>
            </a:r>
            <a:r>
              <a:rPr sz="1950" spc="-8" dirty="0">
                <a:latin typeface="Calibri"/>
                <a:cs typeface="Calibri"/>
              </a:rPr>
              <a:t>gösterme</a:t>
            </a:r>
            <a:r>
              <a:rPr sz="1950" spc="-16" dirty="0">
                <a:latin typeface="Calibri"/>
                <a:cs typeface="Calibri"/>
              </a:rPr>
              <a:t> </a:t>
            </a:r>
            <a:r>
              <a:rPr sz="1950" dirty="0">
                <a:latin typeface="Calibri"/>
                <a:cs typeface="Calibri"/>
              </a:rPr>
              <a:t>(örn.</a:t>
            </a:r>
            <a:r>
              <a:rPr sz="1950" spc="-16" dirty="0">
                <a:latin typeface="Calibri"/>
                <a:cs typeface="Calibri"/>
              </a:rPr>
              <a:t> </a:t>
            </a:r>
            <a:r>
              <a:rPr sz="1950" spc="-57" dirty="0">
                <a:latin typeface="Calibri"/>
                <a:cs typeface="Calibri"/>
              </a:rPr>
              <a:t>ev,</a:t>
            </a:r>
            <a:r>
              <a:rPr sz="1950" spc="4" dirty="0">
                <a:latin typeface="Calibri"/>
                <a:cs typeface="Calibri"/>
              </a:rPr>
              <a:t> </a:t>
            </a:r>
            <a:r>
              <a:rPr sz="1950" dirty="0">
                <a:latin typeface="Calibri"/>
                <a:cs typeface="Calibri"/>
              </a:rPr>
              <a:t>mahalle)</a:t>
            </a:r>
          </a:p>
          <a:p>
            <a:pPr marL="196056" indent="-186253">
              <a:spcBef>
                <a:spcPts val="110"/>
              </a:spcBef>
              <a:buFont typeface="Arial MT"/>
              <a:buChar char="•"/>
              <a:tabLst>
                <a:tab pos="196572" algn="l"/>
              </a:tabLst>
            </a:pPr>
            <a:r>
              <a:rPr sz="1950" spc="-4" dirty="0">
                <a:latin typeface="Calibri"/>
                <a:cs typeface="Calibri"/>
              </a:rPr>
              <a:t>Düşünmeden,</a:t>
            </a:r>
            <a:r>
              <a:rPr sz="1950" spc="-20" dirty="0">
                <a:latin typeface="Calibri"/>
                <a:cs typeface="Calibri"/>
              </a:rPr>
              <a:t> </a:t>
            </a:r>
            <a:r>
              <a:rPr sz="1950" dirty="0">
                <a:latin typeface="Calibri"/>
                <a:cs typeface="Calibri"/>
              </a:rPr>
              <a:t>ani</a:t>
            </a:r>
            <a:r>
              <a:rPr sz="1950" spc="-16" dirty="0">
                <a:latin typeface="Calibri"/>
                <a:cs typeface="Calibri"/>
              </a:rPr>
              <a:t> </a:t>
            </a:r>
            <a:r>
              <a:rPr sz="1950" spc="-12" dirty="0">
                <a:latin typeface="Calibri"/>
                <a:cs typeface="Calibri"/>
              </a:rPr>
              <a:t>davranma</a:t>
            </a:r>
            <a:endParaRPr sz="1950" dirty="0">
              <a:latin typeface="Calibri"/>
              <a:cs typeface="Calibri"/>
            </a:endParaRPr>
          </a:p>
          <a:p>
            <a:pPr marL="196056" indent="-186253">
              <a:spcBef>
                <a:spcPts val="118"/>
              </a:spcBef>
              <a:buFont typeface="Arial MT"/>
              <a:buChar char="•"/>
              <a:tabLst>
                <a:tab pos="196572" algn="l"/>
              </a:tabLst>
            </a:pPr>
            <a:r>
              <a:rPr sz="1950" spc="-4" dirty="0">
                <a:latin typeface="Calibri"/>
                <a:cs typeface="Calibri"/>
              </a:rPr>
              <a:t>Çabuk</a:t>
            </a:r>
            <a:r>
              <a:rPr sz="1950" spc="-37" dirty="0">
                <a:latin typeface="Calibri"/>
                <a:cs typeface="Calibri"/>
              </a:rPr>
              <a:t> </a:t>
            </a:r>
            <a:r>
              <a:rPr sz="1950" spc="-12" dirty="0">
                <a:latin typeface="Calibri"/>
                <a:cs typeface="Calibri"/>
              </a:rPr>
              <a:t>öfkelenme</a:t>
            </a:r>
            <a:endParaRPr sz="1950" dirty="0">
              <a:latin typeface="Calibri"/>
              <a:cs typeface="Calibri"/>
            </a:endParaRPr>
          </a:p>
          <a:p>
            <a:pPr marL="196056" indent="-186253">
              <a:spcBef>
                <a:spcPts val="106"/>
              </a:spcBef>
              <a:buFont typeface="Arial MT"/>
              <a:buChar char="•"/>
              <a:tabLst>
                <a:tab pos="196572" algn="l"/>
              </a:tabLst>
            </a:pPr>
            <a:r>
              <a:rPr sz="1950" spc="-8" dirty="0">
                <a:latin typeface="Calibri"/>
                <a:cs typeface="Calibri"/>
              </a:rPr>
              <a:t>Farklılıklara</a:t>
            </a:r>
            <a:r>
              <a:rPr sz="1950" spc="-45" dirty="0">
                <a:latin typeface="Calibri"/>
                <a:cs typeface="Calibri"/>
              </a:rPr>
              <a:t> </a:t>
            </a:r>
            <a:r>
              <a:rPr sz="1950" spc="-12" dirty="0">
                <a:latin typeface="Calibri"/>
                <a:cs typeface="Calibri"/>
              </a:rPr>
              <a:t>karşı</a:t>
            </a:r>
            <a:r>
              <a:rPr sz="1950" spc="-20" dirty="0">
                <a:latin typeface="Calibri"/>
                <a:cs typeface="Calibri"/>
              </a:rPr>
              <a:t> </a:t>
            </a:r>
            <a:r>
              <a:rPr sz="1950" spc="-12" dirty="0">
                <a:latin typeface="Calibri"/>
                <a:cs typeface="Calibri"/>
              </a:rPr>
              <a:t>önyargılı</a:t>
            </a:r>
            <a:r>
              <a:rPr sz="1950" spc="-20" dirty="0">
                <a:latin typeface="Calibri"/>
                <a:cs typeface="Calibri"/>
              </a:rPr>
              <a:t> </a:t>
            </a:r>
            <a:r>
              <a:rPr sz="1950" spc="-16" dirty="0">
                <a:latin typeface="Calibri"/>
                <a:cs typeface="Calibri"/>
              </a:rPr>
              <a:t>veya</a:t>
            </a:r>
            <a:r>
              <a:rPr sz="1950" spc="-8" dirty="0">
                <a:latin typeface="Calibri"/>
                <a:cs typeface="Calibri"/>
              </a:rPr>
              <a:t> </a:t>
            </a:r>
            <a:r>
              <a:rPr sz="1950" spc="-4" dirty="0">
                <a:latin typeface="Calibri"/>
                <a:cs typeface="Calibri"/>
              </a:rPr>
              <a:t>tahammülsüz</a:t>
            </a:r>
            <a:r>
              <a:rPr sz="1950" spc="-24" dirty="0">
                <a:latin typeface="Calibri"/>
                <a:cs typeface="Calibri"/>
              </a:rPr>
              <a:t> </a:t>
            </a:r>
            <a:r>
              <a:rPr sz="1950" spc="-4" dirty="0">
                <a:latin typeface="Calibri"/>
                <a:cs typeface="Calibri"/>
              </a:rPr>
              <a:t>olma</a:t>
            </a:r>
            <a:endParaRPr sz="1950" dirty="0">
              <a:latin typeface="Calibri"/>
              <a:cs typeface="Calibri"/>
            </a:endParaRPr>
          </a:p>
          <a:p>
            <a:pPr marL="196056" indent="-186253">
              <a:spcBef>
                <a:spcPts val="110"/>
              </a:spcBef>
              <a:buFont typeface="Arial MT"/>
              <a:buChar char="•"/>
              <a:tabLst>
                <a:tab pos="196572" algn="l"/>
              </a:tabLst>
            </a:pPr>
            <a:r>
              <a:rPr sz="1950" spc="-8" dirty="0">
                <a:latin typeface="Calibri"/>
                <a:cs typeface="Calibri"/>
              </a:rPr>
              <a:t>Kendi</a:t>
            </a:r>
            <a:r>
              <a:rPr sz="1950" spc="4" dirty="0">
                <a:latin typeface="Calibri"/>
                <a:cs typeface="Calibri"/>
              </a:rPr>
              <a:t> </a:t>
            </a:r>
            <a:r>
              <a:rPr sz="1950" spc="-4" dirty="0">
                <a:latin typeface="Calibri"/>
                <a:cs typeface="Calibri"/>
              </a:rPr>
              <a:t>suçunu</a:t>
            </a:r>
            <a:r>
              <a:rPr sz="1950" spc="-8" dirty="0">
                <a:latin typeface="Calibri"/>
                <a:cs typeface="Calibri"/>
              </a:rPr>
              <a:t> kabul</a:t>
            </a:r>
            <a:r>
              <a:rPr sz="1950" spc="-12" dirty="0">
                <a:latin typeface="Calibri"/>
                <a:cs typeface="Calibri"/>
              </a:rPr>
              <a:t> </a:t>
            </a:r>
            <a:r>
              <a:rPr sz="1950" dirty="0">
                <a:latin typeface="Calibri"/>
                <a:cs typeface="Calibri"/>
              </a:rPr>
              <a:t>etmeme,</a:t>
            </a:r>
            <a:r>
              <a:rPr sz="1950" spc="-24" dirty="0">
                <a:latin typeface="Calibri"/>
                <a:cs typeface="Calibri"/>
              </a:rPr>
              <a:t> </a:t>
            </a:r>
            <a:r>
              <a:rPr sz="1950" spc="-4" dirty="0">
                <a:latin typeface="Calibri"/>
                <a:cs typeface="Calibri"/>
              </a:rPr>
              <a:t>genelde hep </a:t>
            </a:r>
            <a:r>
              <a:rPr sz="1950" spc="-16" dirty="0">
                <a:latin typeface="Calibri"/>
                <a:cs typeface="Calibri"/>
              </a:rPr>
              <a:t>karşı</a:t>
            </a:r>
            <a:r>
              <a:rPr sz="1950" spc="-28" dirty="0">
                <a:latin typeface="Calibri"/>
                <a:cs typeface="Calibri"/>
              </a:rPr>
              <a:t> </a:t>
            </a:r>
            <a:r>
              <a:rPr sz="1950" spc="-12" dirty="0">
                <a:latin typeface="Calibri"/>
                <a:cs typeface="Calibri"/>
              </a:rPr>
              <a:t>tarafı</a:t>
            </a:r>
            <a:r>
              <a:rPr sz="1950" spc="-20" dirty="0">
                <a:latin typeface="Calibri"/>
                <a:cs typeface="Calibri"/>
              </a:rPr>
              <a:t> </a:t>
            </a:r>
            <a:r>
              <a:rPr sz="1950" spc="-4" dirty="0">
                <a:latin typeface="Calibri"/>
                <a:cs typeface="Calibri"/>
              </a:rPr>
              <a:t>suçlama</a:t>
            </a:r>
            <a:endParaRPr sz="1950" dirty="0">
              <a:latin typeface="Calibri"/>
              <a:cs typeface="Calibri"/>
            </a:endParaRPr>
          </a:p>
          <a:p>
            <a:pPr marL="196056" indent="-186253">
              <a:spcBef>
                <a:spcPts val="118"/>
              </a:spcBef>
              <a:buFont typeface="Arial MT"/>
              <a:buChar char="•"/>
              <a:tabLst>
                <a:tab pos="196572" algn="l"/>
              </a:tabLst>
            </a:pPr>
            <a:r>
              <a:rPr sz="1950" spc="-8" dirty="0">
                <a:latin typeface="Calibri"/>
                <a:cs typeface="Calibri"/>
              </a:rPr>
              <a:t>Kuralları</a:t>
            </a:r>
            <a:r>
              <a:rPr sz="1950" spc="-16" dirty="0">
                <a:latin typeface="Calibri"/>
                <a:cs typeface="Calibri"/>
              </a:rPr>
              <a:t> </a:t>
            </a:r>
            <a:r>
              <a:rPr sz="1950" spc="-4" dirty="0">
                <a:latin typeface="Calibri"/>
                <a:cs typeface="Calibri"/>
              </a:rPr>
              <a:t>dinleme</a:t>
            </a:r>
            <a:r>
              <a:rPr sz="1950" spc="-12" dirty="0">
                <a:latin typeface="Calibri"/>
                <a:cs typeface="Calibri"/>
              </a:rPr>
              <a:t> ve</a:t>
            </a:r>
            <a:r>
              <a:rPr sz="1950" spc="-4" dirty="0">
                <a:latin typeface="Calibri"/>
                <a:cs typeface="Calibri"/>
              </a:rPr>
              <a:t> uymada</a:t>
            </a:r>
            <a:r>
              <a:rPr sz="1950" spc="-12" dirty="0">
                <a:latin typeface="Calibri"/>
                <a:cs typeface="Calibri"/>
              </a:rPr>
              <a:t> zorluk</a:t>
            </a:r>
            <a:r>
              <a:rPr sz="1950" spc="-4" dirty="0">
                <a:latin typeface="Calibri"/>
                <a:cs typeface="Calibri"/>
              </a:rPr>
              <a:t> </a:t>
            </a:r>
            <a:r>
              <a:rPr sz="1950" spc="-8" dirty="0">
                <a:latin typeface="Calibri"/>
                <a:cs typeface="Calibri"/>
              </a:rPr>
              <a:t>yaşama</a:t>
            </a:r>
            <a:endParaRPr sz="1950" dirty="0">
              <a:latin typeface="Calibri"/>
              <a:cs typeface="Calibri"/>
            </a:endParaRPr>
          </a:p>
          <a:p>
            <a:pPr marL="196056" indent="-186253">
              <a:spcBef>
                <a:spcPts val="106"/>
              </a:spcBef>
              <a:buFont typeface="Arial MT"/>
              <a:buChar char="•"/>
              <a:tabLst>
                <a:tab pos="196572" algn="l"/>
              </a:tabLst>
            </a:pPr>
            <a:r>
              <a:rPr sz="1950" spc="-8" dirty="0">
                <a:latin typeface="Calibri"/>
                <a:cs typeface="Calibri"/>
              </a:rPr>
              <a:t>Öğretmen</a:t>
            </a:r>
            <a:r>
              <a:rPr sz="1950" spc="-20" dirty="0">
                <a:latin typeface="Calibri"/>
                <a:cs typeface="Calibri"/>
              </a:rPr>
              <a:t> </a:t>
            </a:r>
            <a:r>
              <a:rPr sz="1950" spc="-12" dirty="0">
                <a:latin typeface="Calibri"/>
                <a:cs typeface="Calibri"/>
              </a:rPr>
              <a:t>ve</a:t>
            </a:r>
            <a:r>
              <a:rPr sz="1950" spc="4" dirty="0">
                <a:latin typeface="Calibri"/>
                <a:cs typeface="Calibri"/>
              </a:rPr>
              <a:t> </a:t>
            </a:r>
            <a:r>
              <a:rPr sz="1950" spc="-4" dirty="0">
                <a:latin typeface="Calibri"/>
                <a:cs typeface="Calibri"/>
              </a:rPr>
              <a:t>ebeveynlerine</a:t>
            </a:r>
            <a:r>
              <a:rPr sz="1950" dirty="0">
                <a:latin typeface="Calibri"/>
                <a:cs typeface="Calibri"/>
              </a:rPr>
              <a:t> </a:t>
            </a:r>
            <a:r>
              <a:rPr sz="1950" spc="-4" dirty="0">
                <a:latin typeface="Calibri"/>
                <a:cs typeface="Calibri"/>
              </a:rPr>
              <a:t>sıklıkla</a:t>
            </a:r>
            <a:r>
              <a:rPr sz="1950" spc="-28" dirty="0">
                <a:latin typeface="Calibri"/>
                <a:cs typeface="Calibri"/>
              </a:rPr>
              <a:t> </a:t>
            </a:r>
            <a:r>
              <a:rPr sz="1950" spc="-12" dirty="0">
                <a:latin typeface="Calibri"/>
                <a:cs typeface="Calibri"/>
              </a:rPr>
              <a:t>karşı</a:t>
            </a:r>
            <a:r>
              <a:rPr sz="1950" spc="-28" dirty="0">
                <a:latin typeface="Calibri"/>
                <a:cs typeface="Calibri"/>
              </a:rPr>
              <a:t> </a:t>
            </a:r>
            <a:r>
              <a:rPr sz="1950" spc="-4" dirty="0">
                <a:latin typeface="Calibri"/>
                <a:cs typeface="Calibri"/>
              </a:rPr>
              <a:t>gelme</a:t>
            </a:r>
            <a:endParaRPr sz="1950" dirty="0">
              <a:latin typeface="Calibri"/>
              <a:cs typeface="Calibri"/>
            </a:endParaRPr>
          </a:p>
          <a:p>
            <a:pPr marL="196056" indent="-186253">
              <a:spcBef>
                <a:spcPts val="110"/>
              </a:spcBef>
              <a:buFont typeface="Arial MT"/>
              <a:buChar char="•"/>
              <a:tabLst>
                <a:tab pos="196572" algn="l"/>
              </a:tabLst>
            </a:pPr>
            <a:r>
              <a:rPr sz="1950" spc="-4" dirty="0">
                <a:latin typeface="Calibri"/>
                <a:cs typeface="Calibri"/>
              </a:rPr>
              <a:t>Akranlarına</a:t>
            </a:r>
            <a:r>
              <a:rPr sz="1950" spc="-33" dirty="0">
                <a:latin typeface="Calibri"/>
                <a:cs typeface="Calibri"/>
              </a:rPr>
              <a:t> </a:t>
            </a:r>
            <a:r>
              <a:rPr sz="1950" spc="-4" dirty="0">
                <a:latin typeface="Calibri"/>
                <a:cs typeface="Calibri"/>
              </a:rPr>
              <a:t>hükmetmeye,</a:t>
            </a:r>
            <a:r>
              <a:rPr sz="1950" spc="-33" dirty="0">
                <a:latin typeface="Calibri"/>
                <a:cs typeface="Calibri"/>
              </a:rPr>
              <a:t> </a:t>
            </a:r>
            <a:r>
              <a:rPr sz="1950" spc="-4" dirty="0">
                <a:latin typeface="Calibri"/>
                <a:cs typeface="Calibri"/>
              </a:rPr>
              <a:t>boyun </a:t>
            </a:r>
            <a:r>
              <a:rPr sz="1950" spc="-8" dirty="0">
                <a:latin typeface="Calibri"/>
                <a:cs typeface="Calibri"/>
              </a:rPr>
              <a:t>eğdirmeye</a:t>
            </a:r>
            <a:r>
              <a:rPr sz="1950" spc="-24" dirty="0">
                <a:latin typeface="Calibri"/>
                <a:cs typeface="Calibri"/>
              </a:rPr>
              <a:t> </a:t>
            </a:r>
            <a:r>
              <a:rPr sz="1950" spc="-4" dirty="0">
                <a:latin typeface="Calibri"/>
                <a:cs typeface="Calibri"/>
              </a:rPr>
              <a:t>çalışma</a:t>
            </a:r>
            <a:endParaRPr sz="1950" dirty="0">
              <a:latin typeface="Calibri"/>
              <a:cs typeface="Calibri"/>
            </a:endParaRPr>
          </a:p>
          <a:p>
            <a:pPr marL="196056" indent="-186253">
              <a:spcBef>
                <a:spcPts val="118"/>
              </a:spcBef>
              <a:buFont typeface="Arial MT"/>
              <a:buChar char="•"/>
              <a:tabLst>
                <a:tab pos="196572" algn="l"/>
              </a:tabLst>
            </a:pPr>
            <a:r>
              <a:rPr sz="1950" spc="-4" dirty="0">
                <a:latin typeface="Calibri"/>
                <a:cs typeface="Calibri"/>
              </a:rPr>
              <a:t>Başkalarının</a:t>
            </a:r>
            <a:r>
              <a:rPr sz="1950" spc="-20" dirty="0">
                <a:latin typeface="Calibri"/>
                <a:cs typeface="Calibri"/>
              </a:rPr>
              <a:t> </a:t>
            </a:r>
            <a:r>
              <a:rPr sz="1950" spc="-4" dirty="0">
                <a:latin typeface="Calibri"/>
                <a:cs typeface="Calibri"/>
              </a:rPr>
              <a:t>duygularına</a:t>
            </a:r>
            <a:r>
              <a:rPr sz="1950" spc="-8" dirty="0">
                <a:latin typeface="Calibri"/>
                <a:cs typeface="Calibri"/>
              </a:rPr>
              <a:t> duyarlı </a:t>
            </a:r>
            <a:r>
              <a:rPr sz="1950" spc="-4" dirty="0">
                <a:latin typeface="Calibri"/>
                <a:cs typeface="Calibri"/>
              </a:rPr>
              <a:t>olmama</a:t>
            </a:r>
            <a:r>
              <a:rPr sz="1950" spc="-8" dirty="0">
                <a:latin typeface="Calibri"/>
                <a:cs typeface="Calibri"/>
              </a:rPr>
              <a:t> </a:t>
            </a:r>
            <a:r>
              <a:rPr sz="1950" spc="-4" dirty="0">
                <a:latin typeface="Calibri"/>
                <a:cs typeface="Calibri"/>
              </a:rPr>
              <a:t>(empati</a:t>
            </a:r>
            <a:r>
              <a:rPr sz="1950" spc="-24" dirty="0">
                <a:latin typeface="Calibri"/>
                <a:cs typeface="Calibri"/>
              </a:rPr>
              <a:t> </a:t>
            </a:r>
            <a:r>
              <a:rPr sz="1950" spc="-12" dirty="0">
                <a:latin typeface="Calibri"/>
                <a:cs typeface="Calibri"/>
              </a:rPr>
              <a:t>kurmakta</a:t>
            </a:r>
            <a:r>
              <a:rPr sz="1950" spc="-20" dirty="0">
                <a:latin typeface="Calibri"/>
                <a:cs typeface="Calibri"/>
              </a:rPr>
              <a:t> </a:t>
            </a:r>
            <a:r>
              <a:rPr sz="1950" spc="-8" dirty="0">
                <a:latin typeface="Calibri"/>
                <a:cs typeface="Calibri"/>
              </a:rPr>
              <a:t>zorlanma)</a:t>
            </a:r>
            <a:endParaRPr sz="1950" dirty="0">
              <a:latin typeface="Calibri"/>
              <a:cs typeface="Calibri"/>
            </a:endParaRPr>
          </a:p>
          <a:p>
            <a:pPr marL="196056" indent="-186253">
              <a:spcBef>
                <a:spcPts val="110"/>
              </a:spcBef>
              <a:buFont typeface="Arial MT"/>
              <a:buChar char="•"/>
              <a:tabLst>
                <a:tab pos="196572" algn="l"/>
              </a:tabLst>
            </a:pPr>
            <a:r>
              <a:rPr sz="1950" spc="-4" dirty="0">
                <a:latin typeface="Calibri"/>
                <a:cs typeface="Calibri"/>
              </a:rPr>
              <a:t>Sizin</a:t>
            </a:r>
            <a:r>
              <a:rPr sz="1950" spc="-12" dirty="0">
                <a:latin typeface="Calibri"/>
                <a:cs typeface="Calibri"/>
              </a:rPr>
              <a:t> </a:t>
            </a:r>
            <a:r>
              <a:rPr sz="1950" spc="-4" dirty="0">
                <a:latin typeface="Calibri"/>
                <a:cs typeface="Calibri"/>
              </a:rPr>
              <a:t>almadığınız</a:t>
            </a:r>
            <a:r>
              <a:rPr sz="1950" spc="-12" dirty="0">
                <a:latin typeface="Calibri"/>
                <a:cs typeface="Calibri"/>
              </a:rPr>
              <a:t> </a:t>
            </a:r>
            <a:r>
              <a:rPr sz="1950" spc="-4" dirty="0">
                <a:latin typeface="Calibri"/>
                <a:cs typeface="Calibri"/>
              </a:rPr>
              <a:t>bir</a:t>
            </a:r>
            <a:r>
              <a:rPr sz="1950" dirty="0">
                <a:latin typeface="Calibri"/>
                <a:cs typeface="Calibri"/>
              </a:rPr>
              <a:t> </a:t>
            </a:r>
            <a:r>
              <a:rPr sz="1950" spc="-24" dirty="0">
                <a:latin typeface="Calibri"/>
                <a:cs typeface="Calibri"/>
              </a:rPr>
              <a:t>eşyaya</a:t>
            </a:r>
            <a:r>
              <a:rPr sz="1950" spc="-12" dirty="0">
                <a:latin typeface="Calibri"/>
                <a:cs typeface="Calibri"/>
              </a:rPr>
              <a:t> </a:t>
            </a:r>
            <a:r>
              <a:rPr sz="1950" spc="-8" dirty="0">
                <a:latin typeface="Calibri"/>
                <a:cs typeface="Calibri"/>
              </a:rPr>
              <a:t>birden</a:t>
            </a:r>
            <a:r>
              <a:rPr sz="1950" dirty="0">
                <a:latin typeface="Calibri"/>
                <a:cs typeface="Calibri"/>
              </a:rPr>
              <a:t> </a:t>
            </a:r>
            <a:r>
              <a:rPr sz="1950" spc="-12" dirty="0">
                <a:latin typeface="Calibri"/>
                <a:cs typeface="Calibri"/>
              </a:rPr>
              <a:t>bire</a:t>
            </a:r>
            <a:r>
              <a:rPr sz="1950" spc="4" dirty="0">
                <a:latin typeface="Calibri"/>
                <a:cs typeface="Calibri"/>
              </a:rPr>
              <a:t> </a:t>
            </a:r>
            <a:r>
              <a:rPr sz="1950" spc="-4" dirty="0">
                <a:latin typeface="Calibri"/>
                <a:cs typeface="Calibri"/>
              </a:rPr>
              <a:t>sahip olma</a:t>
            </a:r>
            <a:r>
              <a:rPr sz="1950" spc="-12" dirty="0">
                <a:latin typeface="Calibri"/>
                <a:cs typeface="Calibri"/>
              </a:rPr>
              <a:t> </a:t>
            </a:r>
            <a:r>
              <a:rPr sz="1950" spc="-8" dirty="0">
                <a:latin typeface="Calibri"/>
                <a:cs typeface="Calibri"/>
              </a:rPr>
              <a:t>(kalem,</a:t>
            </a:r>
            <a:r>
              <a:rPr sz="1950" spc="-16" dirty="0">
                <a:latin typeface="Calibri"/>
                <a:cs typeface="Calibri"/>
              </a:rPr>
              <a:t> </a:t>
            </a:r>
            <a:r>
              <a:rPr sz="1950" spc="-12" dirty="0">
                <a:latin typeface="Calibri"/>
                <a:cs typeface="Calibri"/>
              </a:rPr>
              <a:t>çanta, </a:t>
            </a:r>
            <a:r>
              <a:rPr sz="1950" spc="-4" dirty="0">
                <a:latin typeface="Calibri"/>
                <a:cs typeface="Calibri"/>
              </a:rPr>
              <a:t>kitap)</a:t>
            </a:r>
            <a:endParaRPr sz="195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5914" y="557583"/>
            <a:ext cx="3631122" cy="769441"/>
          </a:xfrm>
          <a:prstGeom prst="rect">
            <a:avLst/>
          </a:prstGeom>
          <a:noFill/>
        </p:spPr>
        <p:txBody>
          <a:bodyPr wrap="square" rtlCol="0">
            <a:spAutoFit/>
          </a:bodyPr>
          <a:lstStyle/>
          <a:p>
            <a:r>
              <a:rPr lang="tr-TR" sz="4400" b="1" dirty="0">
                <a:solidFill>
                  <a:srgbClr val="A53010"/>
                </a:solidFill>
                <a:latin typeface="Mistral" panose="03090702030407020403" pitchFamily="66" charset="0"/>
              </a:rPr>
              <a:t>AKRAN ZORBALIĞI</a:t>
            </a:r>
          </a:p>
        </p:txBody>
      </p:sp>
      <p:sp>
        <p:nvSpPr>
          <p:cNvPr id="5" name="7 Dikdörtgen"/>
          <p:cNvSpPr/>
          <p:nvPr/>
        </p:nvSpPr>
        <p:spPr>
          <a:xfrm>
            <a:off x="1266515" y="2105957"/>
            <a:ext cx="5212674"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a:t>Güçlü durumdaki bir öğrencinin, kendi kazancı veya keyfi için, daha güçsüz olanlara karşı sıkıntı vermek niyeti ile fiziksel,  duygusal, sosyal ya da sözel olarak tekrarlayan saldırılarıdır. </a:t>
            </a:r>
          </a:p>
        </p:txBody>
      </p:sp>
      <p:sp>
        <p:nvSpPr>
          <p:cNvPr id="6" name="8 Dikdörtgen"/>
          <p:cNvSpPr/>
          <p:nvPr/>
        </p:nvSpPr>
        <p:spPr>
          <a:xfrm>
            <a:off x="4953000" y="3681176"/>
            <a:ext cx="4195888" cy="92333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a:solidFill>
                  <a:schemeClr val="tx1">
                    <a:lumMod val="95000"/>
                    <a:lumOff val="5000"/>
                  </a:schemeClr>
                </a:solidFill>
              </a:rPr>
              <a:t>Bir ya da birden fazla öğrencinin bir başka öğrenciye (mağdura) sürekli olarak olumsuz eylemlerde bulunmasıdır.</a:t>
            </a:r>
          </a:p>
        </p:txBody>
      </p:sp>
      <p:pic>
        <p:nvPicPr>
          <p:cNvPr id="3" name="Resim 2"/>
          <p:cNvPicPr>
            <a:picLocks noChangeAspect="1"/>
          </p:cNvPicPr>
          <p:nvPr/>
        </p:nvPicPr>
        <p:blipFill>
          <a:blip r:embed="rId2"/>
          <a:stretch>
            <a:fillRect/>
          </a:stretch>
        </p:blipFill>
        <p:spPr>
          <a:xfrm>
            <a:off x="802001" y="3681176"/>
            <a:ext cx="4515035" cy="2955008"/>
          </a:xfrm>
          <a:prstGeom prst="rect">
            <a:avLst/>
          </a:prstGeom>
        </p:spPr>
      </p:pic>
    </p:spTree>
    <p:extLst>
      <p:ext uri="{BB962C8B-B14F-4D97-AF65-F5344CB8AC3E}">
        <p14:creationId xmlns:p14="http://schemas.microsoft.com/office/powerpoint/2010/main" val="49421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8373" y="1179099"/>
            <a:ext cx="7807166" cy="760492"/>
            <a:chOff x="859536" y="659891"/>
            <a:chExt cx="9608820" cy="935990"/>
          </a:xfrm>
        </p:grpSpPr>
        <p:sp>
          <p:nvSpPr>
            <p:cNvPr id="3" name="object 3"/>
            <p:cNvSpPr/>
            <p:nvPr/>
          </p:nvSpPr>
          <p:spPr>
            <a:xfrm>
              <a:off x="1636776" y="763523"/>
              <a:ext cx="8825865" cy="647700"/>
            </a:xfrm>
            <a:custGeom>
              <a:avLst/>
              <a:gdLst/>
              <a:ahLst/>
              <a:cxnLst/>
              <a:rect l="l" t="t" r="r" b="b"/>
              <a:pathLst>
                <a:path w="8825865" h="647700">
                  <a:moveTo>
                    <a:pt x="0" y="107950"/>
                  </a:moveTo>
                  <a:lnTo>
                    <a:pt x="8491" y="65954"/>
                  </a:lnTo>
                  <a:lnTo>
                    <a:pt x="31638" y="31638"/>
                  </a:lnTo>
                  <a:lnTo>
                    <a:pt x="65954" y="8491"/>
                  </a:lnTo>
                  <a:lnTo>
                    <a:pt x="107950" y="0"/>
                  </a:lnTo>
                  <a:lnTo>
                    <a:pt x="8717534" y="0"/>
                  </a:lnTo>
                  <a:lnTo>
                    <a:pt x="8759529" y="8491"/>
                  </a:lnTo>
                  <a:lnTo>
                    <a:pt x="8793845" y="31638"/>
                  </a:lnTo>
                  <a:lnTo>
                    <a:pt x="8816992" y="65954"/>
                  </a:lnTo>
                  <a:lnTo>
                    <a:pt x="8825484" y="107950"/>
                  </a:lnTo>
                  <a:lnTo>
                    <a:pt x="8825484" y="539750"/>
                  </a:lnTo>
                  <a:lnTo>
                    <a:pt x="8816992" y="581745"/>
                  </a:lnTo>
                  <a:lnTo>
                    <a:pt x="8793845" y="616061"/>
                  </a:lnTo>
                  <a:lnTo>
                    <a:pt x="8759529" y="639208"/>
                  </a:lnTo>
                  <a:lnTo>
                    <a:pt x="8717534" y="647700"/>
                  </a:lnTo>
                  <a:lnTo>
                    <a:pt x="107950" y="647700"/>
                  </a:lnTo>
                  <a:lnTo>
                    <a:pt x="65954" y="639208"/>
                  </a:lnTo>
                  <a:lnTo>
                    <a:pt x="31638" y="616061"/>
                  </a:lnTo>
                  <a:lnTo>
                    <a:pt x="8491" y="581745"/>
                  </a:lnTo>
                  <a:lnTo>
                    <a:pt x="0" y="539750"/>
                  </a:lnTo>
                  <a:lnTo>
                    <a:pt x="0" y="107950"/>
                  </a:lnTo>
                  <a:close/>
                </a:path>
              </a:pathLst>
            </a:custGeom>
            <a:ln w="12192">
              <a:solidFill>
                <a:srgbClr val="39A0B9"/>
              </a:solidFill>
            </a:ln>
          </p:spPr>
          <p:txBody>
            <a:bodyPr wrap="square" lIns="0" tIns="0" rIns="0" bIns="0" rtlCol="0"/>
            <a:lstStyle/>
            <a:p>
              <a:endParaRPr sz="1463"/>
            </a:p>
          </p:txBody>
        </p:sp>
        <p:sp>
          <p:nvSpPr>
            <p:cNvPr id="4" name="object 4"/>
            <p:cNvSpPr/>
            <p:nvPr/>
          </p:nvSpPr>
          <p:spPr>
            <a:xfrm>
              <a:off x="859536" y="659891"/>
              <a:ext cx="792480" cy="935990"/>
            </a:xfrm>
            <a:custGeom>
              <a:avLst/>
              <a:gdLst/>
              <a:ahLst/>
              <a:cxnLst/>
              <a:rect l="l" t="t" r="r" b="b"/>
              <a:pathLst>
                <a:path w="792480" h="935990">
                  <a:moveTo>
                    <a:pt x="792480" y="0"/>
                  </a:moveTo>
                  <a:lnTo>
                    <a:pt x="396239" y="276479"/>
                  </a:lnTo>
                  <a:lnTo>
                    <a:pt x="0" y="0"/>
                  </a:lnTo>
                  <a:lnTo>
                    <a:pt x="0" y="659257"/>
                  </a:lnTo>
                  <a:lnTo>
                    <a:pt x="396239" y="935736"/>
                  </a:lnTo>
                  <a:lnTo>
                    <a:pt x="792480" y="659257"/>
                  </a:lnTo>
                  <a:lnTo>
                    <a:pt x="792480" y="0"/>
                  </a:lnTo>
                  <a:close/>
                </a:path>
              </a:pathLst>
            </a:custGeom>
            <a:solidFill>
              <a:srgbClr val="5B9BD4"/>
            </a:solidFill>
          </p:spPr>
          <p:txBody>
            <a:bodyPr wrap="square" lIns="0" tIns="0" rIns="0" bIns="0" rtlCol="0"/>
            <a:lstStyle/>
            <a:p>
              <a:endParaRPr sz="1463"/>
            </a:p>
          </p:txBody>
        </p:sp>
      </p:grpSp>
      <p:sp>
        <p:nvSpPr>
          <p:cNvPr id="5" name="object 5"/>
          <p:cNvSpPr txBox="1"/>
          <p:nvPr/>
        </p:nvSpPr>
        <p:spPr>
          <a:xfrm>
            <a:off x="1526866" y="1910968"/>
            <a:ext cx="6394013" cy="1227027"/>
          </a:xfrm>
          <a:prstGeom prst="rect">
            <a:avLst/>
          </a:prstGeom>
        </p:spPr>
        <p:txBody>
          <a:bodyPr vert="horz" wrap="square" lIns="0" tIns="9803" rIns="0" bIns="0" rtlCol="0">
            <a:spAutoFit/>
          </a:bodyPr>
          <a:lstStyle/>
          <a:p>
            <a:pPr marL="196056" indent="-185738">
              <a:lnSpc>
                <a:spcPts val="2039"/>
              </a:lnSpc>
              <a:spcBef>
                <a:spcPts val="77"/>
              </a:spcBef>
              <a:buFont typeface="Arial MT"/>
              <a:buChar char="•"/>
              <a:tabLst>
                <a:tab pos="195540" algn="l"/>
                <a:tab pos="196056" algn="l"/>
              </a:tabLst>
            </a:pPr>
            <a:r>
              <a:rPr sz="1788" spc="-4" dirty="0">
                <a:latin typeface="Calibri"/>
                <a:cs typeface="Calibri"/>
              </a:rPr>
              <a:t>Oyun</a:t>
            </a:r>
            <a:r>
              <a:rPr sz="1788" spc="20" dirty="0">
                <a:latin typeface="Calibri"/>
                <a:cs typeface="Calibri"/>
              </a:rPr>
              <a:t> </a:t>
            </a:r>
            <a:r>
              <a:rPr sz="1788" spc="-8" dirty="0">
                <a:latin typeface="Calibri"/>
                <a:cs typeface="Calibri"/>
              </a:rPr>
              <a:t>oynamak/şakalaşmak</a:t>
            </a:r>
            <a:r>
              <a:rPr sz="1788" spc="-12" dirty="0">
                <a:latin typeface="Calibri"/>
                <a:cs typeface="Calibri"/>
              </a:rPr>
              <a:t> </a:t>
            </a:r>
            <a:r>
              <a:rPr sz="1788" spc="-4" dirty="0">
                <a:latin typeface="Calibri"/>
                <a:cs typeface="Calibri"/>
              </a:rPr>
              <a:t>ile</a:t>
            </a:r>
            <a:r>
              <a:rPr sz="1788" spc="4" dirty="0">
                <a:latin typeface="Calibri"/>
                <a:cs typeface="Calibri"/>
              </a:rPr>
              <a:t> </a:t>
            </a:r>
            <a:r>
              <a:rPr sz="1788" spc="-16" dirty="0">
                <a:latin typeface="Calibri"/>
                <a:cs typeface="Calibri"/>
              </a:rPr>
              <a:t>zorbaca</a:t>
            </a:r>
            <a:r>
              <a:rPr sz="1788" spc="16" dirty="0">
                <a:latin typeface="Calibri"/>
                <a:cs typeface="Calibri"/>
              </a:rPr>
              <a:t> </a:t>
            </a:r>
            <a:r>
              <a:rPr sz="1788" spc="-12" dirty="0">
                <a:latin typeface="Calibri"/>
                <a:cs typeface="Calibri"/>
              </a:rPr>
              <a:t>davranmak</a:t>
            </a:r>
            <a:r>
              <a:rPr sz="1788" spc="-8" dirty="0">
                <a:latin typeface="Calibri"/>
                <a:cs typeface="Calibri"/>
              </a:rPr>
              <a:t> arasındaki</a:t>
            </a:r>
            <a:r>
              <a:rPr sz="1788" spc="-12" dirty="0">
                <a:latin typeface="Calibri"/>
                <a:cs typeface="Calibri"/>
              </a:rPr>
              <a:t> farkı</a:t>
            </a:r>
            <a:endParaRPr sz="1788" dirty="0">
              <a:latin typeface="Calibri"/>
              <a:cs typeface="Calibri"/>
            </a:endParaRPr>
          </a:p>
          <a:p>
            <a:pPr marL="196056">
              <a:lnSpc>
                <a:spcPts val="2039"/>
              </a:lnSpc>
            </a:pPr>
            <a:r>
              <a:rPr sz="1788" spc="-4" dirty="0">
                <a:latin typeface="Calibri"/>
                <a:cs typeface="Calibri"/>
              </a:rPr>
              <a:t>anlatın.</a:t>
            </a:r>
            <a:endParaRPr sz="1788" dirty="0">
              <a:latin typeface="Calibri"/>
              <a:cs typeface="Calibri"/>
            </a:endParaRPr>
          </a:p>
          <a:p>
            <a:pPr marL="196056" indent="-185738">
              <a:spcBef>
                <a:spcPts val="597"/>
              </a:spcBef>
              <a:buFont typeface="Arial MT"/>
              <a:buChar char="•"/>
              <a:tabLst>
                <a:tab pos="195540" algn="l"/>
                <a:tab pos="196056" algn="l"/>
              </a:tabLst>
            </a:pPr>
            <a:r>
              <a:rPr sz="1788" spc="-8" dirty="0">
                <a:latin typeface="Calibri"/>
                <a:cs typeface="Calibri"/>
              </a:rPr>
              <a:t>Zorbalığın</a:t>
            </a:r>
            <a:r>
              <a:rPr sz="1788" spc="-12" dirty="0">
                <a:latin typeface="Calibri"/>
                <a:cs typeface="Calibri"/>
              </a:rPr>
              <a:t> </a:t>
            </a:r>
            <a:r>
              <a:rPr sz="1788" spc="-8" dirty="0">
                <a:latin typeface="Calibri"/>
                <a:cs typeface="Calibri"/>
              </a:rPr>
              <a:t>neden</a:t>
            </a:r>
            <a:r>
              <a:rPr sz="1788" dirty="0">
                <a:latin typeface="Calibri"/>
                <a:cs typeface="Calibri"/>
              </a:rPr>
              <a:t> </a:t>
            </a:r>
            <a:r>
              <a:rPr sz="1788" spc="-20" dirty="0">
                <a:latin typeface="Calibri"/>
                <a:cs typeface="Calibri"/>
              </a:rPr>
              <a:t>kötü</a:t>
            </a:r>
            <a:r>
              <a:rPr sz="1788" spc="4" dirty="0">
                <a:latin typeface="Calibri"/>
                <a:cs typeface="Calibri"/>
              </a:rPr>
              <a:t> </a:t>
            </a:r>
            <a:r>
              <a:rPr sz="1788" spc="-4" dirty="0">
                <a:latin typeface="Calibri"/>
                <a:cs typeface="Calibri"/>
              </a:rPr>
              <a:t>bir</a:t>
            </a:r>
            <a:r>
              <a:rPr sz="1788" spc="4" dirty="0">
                <a:latin typeface="Calibri"/>
                <a:cs typeface="Calibri"/>
              </a:rPr>
              <a:t> </a:t>
            </a:r>
            <a:r>
              <a:rPr sz="1788" spc="-8" dirty="0">
                <a:latin typeface="Calibri"/>
                <a:cs typeface="Calibri"/>
              </a:rPr>
              <a:t>şey</a:t>
            </a:r>
            <a:r>
              <a:rPr sz="1788" spc="8" dirty="0">
                <a:latin typeface="Calibri"/>
                <a:cs typeface="Calibri"/>
              </a:rPr>
              <a:t> </a:t>
            </a:r>
            <a:r>
              <a:rPr sz="1788" spc="-4" dirty="0">
                <a:latin typeface="Calibri"/>
                <a:cs typeface="Calibri"/>
              </a:rPr>
              <a:t>olduğunu</a:t>
            </a:r>
            <a:r>
              <a:rPr sz="1788" spc="4" dirty="0">
                <a:latin typeface="Calibri"/>
                <a:cs typeface="Calibri"/>
              </a:rPr>
              <a:t> </a:t>
            </a:r>
            <a:r>
              <a:rPr sz="1788" spc="-8" dirty="0">
                <a:latin typeface="Calibri"/>
                <a:cs typeface="Calibri"/>
              </a:rPr>
              <a:t>basit</a:t>
            </a:r>
            <a:r>
              <a:rPr sz="1788" dirty="0">
                <a:latin typeface="Calibri"/>
                <a:cs typeface="Calibri"/>
              </a:rPr>
              <a:t> </a:t>
            </a:r>
            <a:r>
              <a:rPr sz="1788" spc="-8" dirty="0">
                <a:latin typeface="Calibri"/>
                <a:cs typeface="Calibri"/>
              </a:rPr>
              <a:t>bir</a:t>
            </a:r>
            <a:r>
              <a:rPr sz="1788" spc="8" dirty="0">
                <a:latin typeface="Calibri"/>
                <a:cs typeface="Calibri"/>
              </a:rPr>
              <a:t> </a:t>
            </a:r>
            <a:r>
              <a:rPr sz="1788" spc="-8" dirty="0">
                <a:latin typeface="Calibri"/>
                <a:cs typeface="Calibri"/>
              </a:rPr>
              <a:t>dille</a:t>
            </a:r>
            <a:r>
              <a:rPr sz="1788" spc="4" dirty="0">
                <a:latin typeface="Calibri"/>
                <a:cs typeface="Calibri"/>
              </a:rPr>
              <a:t> </a:t>
            </a:r>
            <a:r>
              <a:rPr sz="1788" spc="-8" dirty="0">
                <a:latin typeface="Calibri"/>
                <a:cs typeface="Calibri"/>
              </a:rPr>
              <a:t>aktarın.</a:t>
            </a:r>
            <a:endParaRPr sz="1788" dirty="0">
              <a:latin typeface="Calibri"/>
              <a:cs typeface="Calibri"/>
            </a:endParaRPr>
          </a:p>
          <a:p>
            <a:pPr marL="196056" indent="-185738">
              <a:spcBef>
                <a:spcPts val="593"/>
              </a:spcBef>
              <a:buFont typeface="Arial MT"/>
              <a:buChar char="•"/>
              <a:tabLst>
                <a:tab pos="195540" algn="l"/>
                <a:tab pos="196056" algn="l"/>
              </a:tabLst>
            </a:pPr>
            <a:r>
              <a:rPr sz="1788" spc="-12" dirty="0">
                <a:latin typeface="Calibri"/>
                <a:cs typeface="Calibri"/>
              </a:rPr>
              <a:t>Zorbalığa</a:t>
            </a:r>
            <a:r>
              <a:rPr sz="1788" spc="-20" dirty="0">
                <a:latin typeface="Calibri"/>
                <a:cs typeface="Calibri"/>
              </a:rPr>
              <a:t> </a:t>
            </a:r>
            <a:r>
              <a:rPr sz="1788" spc="-4" dirty="0">
                <a:latin typeface="Calibri"/>
                <a:cs typeface="Calibri"/>
              </a:rPr>
              <a:t>maruz</a:t>
            </a:r>
            <a:r>
              <a:rPr sz="1788" spc="4" dirty="0">
                <a:latin typeface="Calibri"/>
                <a:cs typeface="Calibri"/>
              </a:rPr>
              <a:t> </a:t>
            </a:r>
            <a:r>
              <a:rPr sz="1788" spc="-8" dirty="0">
                <a:latin typeface="Calibri"/>
                <a:cs typeface="Calibri"/>
              </a:rPr>
              <a:t>kalan</a:t>
            </a:r>
            <a:r>
              <a:rPr sz="1788" spc="4" dirty="0">
                <a:latin typeface="Calibri"/>
                <a:cs typeface="Calibri"/>
              </a:rPr>
              <a:t> </a:t>
            </a:r>
            <a:r>
              <a:rPr sz="1788" spc="-12" dirty="0">
                <a:latin typeface="Calibri"/>
                <a:cs typeface="Calibri"/>
              </a:rPr>
              <a:t>çocuğun</a:t>
            </a:r>
            <a:r>
              <a:rPr sz="1788" dirty="0">
                <a:latin typeface="Calibri"/>
                <a:cs typeface="Calibri"/>
              </a:rPr>
              <a:t> </a:t>
            </a:r>
            <a:r>
              <a:rPr sz="1788" spc="-4" dirty="0">
                <a:latin typeface="Calibri"/>
                <a:cs typeface="Calibri"/>
              </a:rPr>
              <a:t>nasıl</a:t>
            </a:r>
            <a:r>
              <a:rPr sz="1788" spc="-8" dirty="0">
                <a:latin typeface="Calibri"/>
                <a:cs typeface="Calibri"/>
              </a:rPr>
              <a:t> </a:t>
            </a:r>
            <a:r>
              <a:rPr sz="1788" spc="-4" dirty="0">
                <a:latin typeface="Calibri"/>
                <a:cs typeface="Calibri"/>
              </a:rPr>
              <a:t>hissedeceği</a:t>
            </a:r>
            <a:r>
              <a:rPr sz="1788" spc="12" dirty="0">
                <a:latin typeface="Calibri"/>
                <a:cs typeface="Calibri"/>
              </a:rPr>
              <a:t> </a:t>
            </a:r>
            <a:r>
              <a:rPr sz="1788" spc="-4" dirty="0">
                <a:latin typeface="Calibri"/>
                <a:cs typeface="Calibri"/>
              </a:rPr>
              <a:t>hakkında </a:t>
            </a:r>
            <a:r>
              <a:rPr sz="1788" spc="-16" dirty="0">
                <a:latin typeface="Calibri"/>
                <a:cs typeface="Calibri"/>
              </a:rPr>
              <a:t>konuşun.</a:t>
            </a:r>
            <a:endParaRPr sz="1788" dirty="0">
              <a:latin typeface="Calibri"/>
              <a:cs typeface="Calibri"/>
            </a:endParaRPr>
          </a:p>
        </p:txBody>
      </p:sp>
      <p:sp>
        <p:nvSpPr>
          <p:cNvPr id="6" name="object 6"/>
          <p:cNvSpPr txBox="1"/>
          <p:nvPr/>
        </p:nvSpPr>
        <p:spPr>
          <a:xfrm>
            <a:off x="1526866" y="1362732"/>
            <a:ext cx="4176514" cy="310502"/>
          </a:xfrm>
          <a:prstGeom prst="rect">
            <a:avLst/>
          </a:prstGeom>
        </p:spPr>
        <p:txBody>
          <a:bodyPr vert="horz" wrap="square" lIns="0" tIns="10319" rIns="0" bIns="0" rtlCol="0">
            <a:spAutoFit/>
          </a:bodyPr>
          <a:lstStyle/>
          <a:p>
            <a:pPr marL="10319">
              <a:spcBef>
                <a:spcPts val="81"/>
              </a:spcBef>
            </a:pPr>
            <a:r>
              <a:rPr sz="1950" b="1" spc="-4" dirty="0">
                <a:solidFill>
                  <a:srgbClr val="5B9BD4"/>
                </a:solidFill>
                <a:latin typeface="Calibri"/>
                <a:cs typeface="Calibri"/>
              </a:rPr>
              <a:t>Çocuğunuzla</a:t>
            </a:r>
            <a:r>
              <a:rPr sz="1950" b="1" spc="-16" dirty="0">
                <a:solidFill>
                  <a:srgbClr val="5B9BD4"/>
                </a:solidFill>
                <a:latin typeface="Calibri"/>
                <a:cs typeface="Calibri"/>
              </a:rPr>
              <a:t> </a:t>
            </a:r>
            <a:r>
              <a:rPr sz="1950" b="1" spc="-4" dirty="0">
                <a:solidFill>
                  <a:srgbClr val="5B9BD4"/>
                </a:solidFill>
                <a:latin typeface="Calibri"/>
                <a:cs typeface="Calibri"/>
              </a:rPr>
              <a:t>zorbalık</a:t>
            </a:r>
            <a:r>
              <a:rPr sz="1950" b="1" spc="-41" dirty="0">
                <a:solidFill>
                  <a:srgbClr val="5B9BD4"/>
                </a:solidFill>
                <a:latin typeface="Calibri"/>
                <a:cs typeface="Calibri"/>
              </a:rPr>
              <a:t> </a:t>
            </a:r>
            <a:r>
              <a:rPr sz="1950" b="1" spc="-4" dirty="0">
                <a:solidFill>
                  <a:srgbClr val="5B9BD4"/>
                </a:solidFill>
                <a:latin typeface="Calibri"/>
                <a:cs typeface="Calibri"/>
              </a:rPr>
              <a:t>hakkında</a:t>
            </a:r>
            <a:r>
              <a:rPr sz="1950" b="1" dirty="0">
                <a:solidFill>
                  <a:srgbClr val="5B9BD4"/>
                </a:solidFill>
                <a:latin typeface="Calibri"/>
                <a:cs typeface="Calibri"/>
              </a:rPr>
              <a:t> </a:t>
            </a:r>
            <a:r>
              <a:rPr sz="1950" b="1" spc="-12" dirty="0">
                <a:solidFill>
                  <a:srgbClr val="5B9BD4"/>
                </a:solidFill>
                <a:latin typeface="Calibri"/>
                <a:cs typeface="Calibri"/>
              </a:rPr>
              <a:t>konuşun.</a:t>
            </a:r>
            <a:endParaRPr sz="1950">
              <a:latin typeface="Calibri"/>
              <a:cs typeface="Calibri"/>
            </a:endParaRPr>
          </a:p>
        </p:txBody>
      </p:sp>
      <p:sp>
        <p:nvSpPr>
          <p:cNvPr id="7" name="object 7"/>
          <p:cNvSpPr txBox="1">
            <a:spLocks noGrp="1"/>
          </p:cNvSpPr>
          <p:nvPr>
            <p:ph type="title"/>
          </p:nvPr>
        </p:nvSpPr>
        <p:spPr>
          <a:xfrm>
            <a:off x="875525" y="1299995"/>
            <a:ext cx="302855" cy="910666"/>
          </a:xfrm>
          <a:prstGeom prst="rect">
            <a:avLst/>
          </a:prstGeom>
        </p:spPr>
        <p:txBody>
          <a:bodyPr vert="horz" wrap="square" lIns="0" tIns="10319" rIns="0" bIns="0" rtlCol="0" anchor="t">
            <a:spAutoFit/>
          </a:bodyPr>
          <a:lstStyle/>
          <a:p>
            <a:pPr marL="10319">
              <a:spcBef>
                <a:spcPts val="81"/>
              </a:spcBef>
            </a:pPr>
            <a:r>
              <a:rPr sz="2925" spc="-4" dirty="0">
                <a:solidFill>
                  <a:srgbClr val="FFFFFF"/>
                </a:solidFill>
              </a:rPr>
              <a:t>1.</a:t>
            </a:r>
            <a:endParaRPr sz="2925"/>
          </a:p>
        </p:txBody>
      </p:sp>
      <p:grpSp>
        <p:nvGrpSpPr>
          <p:cNvPr id="8" name="object 8"/>
          <p:cNvGrpSpPr/>
          <p:nvPr/>
        </p:nvGrpSpPr>
        <p:grpSpPr>
          <a:xfrm>
            <a:off x="721899" y="3258121"/>
            <a:ext cx="7783949" cy="760492"/>
            <a:chOff x="888491" y="3218688"/>
            <a:chExt cx="9580245" cy="935990"/>
          </a:xfrm>
        </p:grpSpPr>
        <p:sp>
          <p:nvSpPr>
            <p:cNvPr id="9" name="object 9"/>
            <p:cNvSpPr/>
            <p:nvPr/>
          </p:nvSpPr>
          <p:spPr>
            <a:xfrm>
              <a:off x="1652015" y="3444240"/>
              <a:ext cx="8810625" cy="647700"/>
            </a:xfrm>
            <a:custGeom>
              <a:avLst/>
              <a:gdLst/>
              <a:ahLst/>
              <a:cxnLst/>
              <a:rect l="l" t="t" r="r" b="b"/>
              <a:pathLst>
                <a:path w="8810625" h="647700">
                  <a:moveTo>
                    <a:pt x="0" y="107950"/>
                  </a:moveTo>
                  <a:lnTo>
                    <a:pt x="8491" y="65954"/>
                  </a:lnTo>
                  <a:lnTo>
                    <a:pt x="31638" y="31638"/>
                  </a:lnTo>
                  <a:lnTo>
                    <a:pt x="65954" y="8491"/>
                  </a:lnTo>
                  <a:lnTo>
                    <a:pt x="107950" y="0"/>
                  </a:lnTo>
                  <a:lnTo>
                    <a:pt x="8702293" y="0"/>
                  </a:lnTo>
                  <a:lnTo>
                    <a:pt x="8744289" y="8491"/>
                  </a:lnTo>
                  <a:lnTo>
                    <a:pt x="8778605" y="31638"/>
                  </a:lnTo>
                  <a:lnTo>
                    <a:pt x="8801752" y="65954"/>
                  </a:lnTo>
                  <a:lnTo>
                    <a:pt x="8810243" y="107950"/>
                  </a:lnTo>
                  <a:lnTo>
                    <a:pt x="8810243" y="539750"/>
                  </a:lnTo>
                  <a:lnTo>
                    <a:pt x="8801752" y="581745"/>
                  </a:lnTo>
                  <a:lnTo>
                    <a:pt x="8778605" y="616061"/>
                  </a:lnTo>
                  <a:lnTo>
                    <a:pt x="8744289" y="639208"/>
                  </a:lnTo>
                  <a:lnTo>
                    <a:pt x="8702293" y="647700"/>
                  </a:lnTo>
                  <a:lnTo>
                    <a:pt x="107950" y="647700"/>
                  </a:lnTo>
                  <a:lnTo>
                    <a:pt x="65954" y="639208"/>
                  </a:lnTo>
                  <a:lnTo>
                    <a:pt x="31638" y="616061"/>
                  </a:lnTo>
                  <a:lnTo>
                    <a:pt x="8491" y="581745"/>
                  </a:lnTo>
                  <a:lnTo>
                    <a:pt x="0" y="539750"/>
                  </a:lnTo>
                  <a:lnTo>
                    <a:pt x="0" y="107950"/>
                  </a:lnTo>
                  <a:close/>
                </a:path>
              </a:pathLst>
            </a:custGeom>
            <a:ln w="12192">
              <a:solidFill>
                <a:srgbClr val="5B9BD4"/>
              </a:solidFill>
            </a:ln>
          </p:spPr>
          <p:txBody>
            <a:bodyPr wrap="square" lIns="0" tIns="0" rIns="0" bIns="0" rtlCol="0"/>
            <a:lstStyle/>
            <a:p>
              <a:endParaRPr sz="1463"/>
            </a:p>
          </p:txBody>
        </p:sp>
        <p:sp>
          <p:nvSpPr>
            <p:cNvPr id="10" name="object 10"/>
            <p:cNvSpPr/>
            <p:nvPr/>
          </p:nvSpPr>
          <p:spPr>
            <a:xfrm>
              <a:off x="888491" y="3218688"/>
              <a:ext cx="763905" cy="935990"/>
            </a:xfrm>
            <a:custGeom>
              <a:avLst/>
              <a:gdLst/>
              <a:ahLst/>
              <a:cxnLst/>
              <a:rect l="l" t="t" r="r" b="b"/>
              <a:pathLst>
                <a:path w="763905" h="935989">
                  <a:moveTo>
                    <a:pt x="763524" y="0"/>
                  </a:moveTo>
                  <a:lnTo>
                    <a:pt x="381762" y="266319"/>
                  </a:lnTo>
                  <a:lnTo>
                    <a:pt x="0" y="0"/>
                  </a:lnTo>
                  <a:lnTo>
                    <a:pt x="0" y="669417"/>
                  </a:lnTo>
                  <a:lnTo>
                    <a:pt x="381762" y="935736"/>
                  </a:lnTo>
                  <a:lnTo>
                    <a:pt x="763524" y="669417"/>
                  </a:lnTo>
                  <a:lnTo>
                    <a:pt x="763524" y="0"/>
                  </a:lnTo>
                  <a:close/>
                </a:path>
              </a:pathLst>
            </a:custGeom>
            <a:solidFill>
              <a:srgbClr val="5B9BD4"/>
            </a:solidFill>
          </p:spPr>
          <p:txBody>
            <a:bodyPr wrap="square" lIns="0" tIns="0" rIns="0" bIns="0" rtlCol="0"/>
            <a:lstStyle/>
            <a:p>
              <a:endParaRPr sz="1463"/>
            </a:p>
          </p:txBody>
        </p:sp>
      </p:grpSp>
      <p:sp>
        <p:nvSpPr>
          <p:cNvPr id="11" name="object 11"/>
          <p:cNvSpPr txBox="1"/>
          <p:nvPr/>
        </p:nvSpPr>
        <p:spPr>
          <a:xfrm>
            <a:off x="921341" y="3400315"/>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2.</a:t>
            </a:r>
            <a:endParaRPr sz="2925">
              <a:latin typeface="Calibri"/>
              <a:cs typeface="Calibri"/>
            </a:endParaRPr>
          </a:p>
        </p:txBody>
      </p:sp>
      <p:sp>
        <p:nvSpPr>
          <p:cNvPr id="15" name="object 15"/>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30</a:t>
            </a:fld>
            <a:endParaRPr dirty="0"/>
          </a:p>
        </p:txBody>
      </p:sp>
      <p:sp>
        <p:nvSpPr>
          <p:cNvPr id="12" name="object 12"/>
          <p:cNvSpPr txBox="1"/>
          <p:nvPr/>
        </p:nvSpPr>
        <p:spPr>
          <a:xfrm>
            <a:off x="1578150" y="3428071"/>
            <a:ext cx="5219740" cy="310502"/>
          </a:xfrm>
          <a:prstGeom prst="rect">
            <a:avLst/>
          </a:prstGeom>
        </p:spPr>
        <p:txBody>
          <a:bodyPr vert="horz" wrap="square" lIns="0" tIns="10319" rIns="0" bIns="0" rtlCol="0">
            <a:spAutoFit/>
          </a:bodyPr>
          <a:lstStyle/>
          <a:p>
            <a:pPr marL="10319">
              <a:spcBef>
                <a:spcPts val="81"/>
              </a:spcBef>
            </a:pPr>
            <a:r>
              <a:rPr sz="1950" b="1" spc="-4" dirty="0">
                <a:solidFill>
                  <a:srgbClr val="5B9BD4"/>
                </a:solidFill>
                <a:latin typeface="Calibri"/>
                <a:cs typeface="Calibri"/>
              </a:rPr>
              <a:t>Zorbalık</a:t>
            </a:r>
            <a:r>
              <a:rPr sz="1950" b="1" spc="-16" dirty="0">
                <a:solidFill>
                  <a:srgbClr val="5B9BD4"/>
                </a:solidFill>
                <a:latin typeface="Calibri"/>
                <a:cs typeface="Calibri"/>
              </a:rPr>
              <a:t> </a:t>
            </a:r>
            <a:r>
              <a:rPr sz="1950" b="1" spc="-8" dirty="0">
                <a:solidFill>
                  <a:srgbClr val="5B9BD4"/>
                </a:solidFill>
                <a:latin typeface="Calibri"/>
                <a:cs typeface="Calibri"/>
              </a:rPr>
              <a:t>davranışlarına</a:t>
            </a:r>
            <a:r>
              <a:rPr sz="1950" b="1" dirty="0">
                <a:solidFill>
                  <a:srgbClr val="5B9BD4"/>
                </a:solidFill>
                <a:latin typeface="Calibri"/>
                <a:cs typeface="Calibri"/>
              </a:rPr>
              <a:t> </a:t>
            </a:r>
            <a:r>
              <a:rPr sz="1950" b="1" spc="-12" dirty="0">
                <a:solidFill>
                  <a:srgbClr val="5B9BD4"/>
                </a:solidFill>
                <a:latin typeface="Calibri"/>
                <a:cs typeface="Calibri"/>
              </a:rPr>
              <a:t>onay</a:t>
            </a:r>
            <a:r>
              <a:rPr sz="1950" b="1" spc="-4" dirty="0">
                <a:solidFill>
                  <a:srgbClr val="5B9BD4"/>
                </a:solidFill>
                <a:latin typeface="Calibri"/>
                <a:cs typeface="Calibri"/>
              </a:rPr>
              <a:t> vermediğinizi</a:t>
            </a:r>
            <a:r>
              <a:rPr sz="1950" b="1" spc="-20" dirty="0">
                <a:solidFill>
                  <a:srgbClr val="5B9BD4"/>
                </a:solidFill>
                <a:latin typeface="Calibri"/>
                <a:cs typeface="Calibri"/>
              </a:rPr>
              <a:t> </a:t>
            </a:r>
            <a:r>
              <a:rPr sz="1950" b="1" spc="-4" dirty="0">
                <a:solidFill>
                  <a:srgbClr val="5B9BD4"/>
                </a:solidFill>
                <a:latin typeface="Calibri"/>
                <a:cs typeface="Calibri"/>
              </a:rPr>
              <a:t>belirtin.</a:t>
            </a:r>
            <a:endParaRPr sz="1950">
              <a:latin typeface="Calibri"/>
              <a:cs typeface="Calibri"/>
            </a:endParaRPr>
          </a:p>
        </p:txBody>
      </p:sp>
      <p:sp>
        <p:nvSpPr>
          <p:cNvPr id="13" name="object 13"/>
          <p:cNvSpPr txBox="1"/>
          <p:nvPr/>
        </p:nvSpPr>
        <p:spPr>
          <a:xfrm>
            <a:off x="1526866" y="4001381"/>
            <a:ext cx="6601935" cy="1449716"/>
          </a:xfrm>
          <a:prstGeom prst="rect">
            <a:avLst/>
          </a:prstGeom>
        </p:spPr>
        <p:txBody>
          <a:bodyPr vert="horz" wrap="square" lIns="0" tIns="9803" rIns="0" bIns="0" rtlCol="0">
            <a:spAutoFit/>
          </a:bodyPr>
          <a:lstStyle/>
          <a:p>
            <a:pPr marL="231656" marR="263128" indent="-221853">
              <a:spcBef>
                <a:spcPts val="77"/>
              </a:spcBef>
              <a:buFont typeface="Arial MT"/>
              <a:buChar char="•"/>
              <a:tabLst>
                <a:tab pos="231656" algn="l"/>
                <a:tab pos="232172" algn="l"/>
              </a:tabLst>
            </a:pPr>
            <a:r>
              <a:rPr sz="1788" spc="-8" dirty="0">
                <a:latin typeface="Calibri"/>
                <a:cs typeface="Calibri"/>
              </a:rPr>
              <a:t>Çocuğunuza</a:t>
            </a:r>
            <a:r>
              <a:rPr sz="1788" spc="8" dirty="0">
                <a:latin typeface="Calibri"/>
                <a:cs typeface="Calibri"/>
              </a:rPr>
              <a:t> </a:t>
            </a:r>
            <a:r>
              <a:rPr sz="1788" spc="-8" dirty="0">
                <a:latin typeface="Calibri"/>
                <a:cs typeface="Calibri"/>
              </a:rPr>
              <a:t>zorbalık</a:t>
            </a:r>
            <a:r>
              <a:rPr sz="1788" spc="8" dirty="0">
                <a:latin typeface="Calibri"/>
                <a:cs typeface="Calibri"/>
              </a:rPr>
              <a:t> </a:t>
            </a:r>
            <a:r>
              <a:rPr sz="1788" spc="-12" dirty="0">
                <a:latin typeface="Calibri"/>
                <a:cs typeface="Calibri"/>
              </a:rPr>
              <a:t>davranışlarını</a:t>
            </a:r>
            <a:r>
              <a:rPr sz="1788" spc="-33" dirty="0">
                <a:latin typeface="Calibri"/>
                <a:cs typeface="Calibri"/>
              </a:rPr>
              <a:t> </a:t>
            </a:r>
            <a:r>
              <a:rPr sz="1788" spc="-4" dirty="0">
                <a:latin typeface="Calibri"/>
                <a:cs typeface="Calibri"/>
              </a:rPr>
              <a:t>onaylamadığınızı</a:t>
            </a:r>
            <a:r>
              <a:rPr sz="1788" spc="-8" dirty="0">
                <a:latin typeface="Calibri"/>
                <a:cs typeface="Calibri"/>
              </a:rPr>
              <a:t> </a:t>
            </a:r>
            <a:r>
              <a:rPr sz="1788" spc="-12" dirty="0">
                <a:latin typeface="Calibri"/>
                <a:cs typeface="Calibri"/>
              </a:rPr>
              <a:t>net</a:t>
            </a:r>
            <a:r>
              <a:rPr sz="1788" spc="4" dirty="0">
                <a:latin typeface="Calibri"/>
                <a:cs typeface="Calibri"/>
              </a:rPr>
              <a:t> </a:t>
            </a:r>
            <a:r>
              <a:rPr sz="1788" spc="-4" dirty="0">
                <a:latin typeface="Calibri"/>
                <a:cs typeface="Calibri"/>
              </a:rPr>
              <a:t>bir</a:t>
            </a:r>
            <a:r>
              <a:rPr sz="1788" dirty="0">
                <a:latin typeface="Calibri"/>
                <a:cs typeface="Calibri"/>
              </a:rPr>
              <a:t> </a:t>
            </a:r>
            <a:r>
              <a:rPr sz="1788" spc="-8" dirty="0">
                <a:latin typeface="Calibri"/>
                <a:cs typeface="Calibri"/>
              </a:rPr>
              <a:t>şekilde </a:t>
            </a:r>
            <a:r>
              <a:rPr sz="1788" spc="-390" dirty="0">
                <a:latin typeface="Calibri"/>
                <a:cs typeface="Calibri"/>
              </a:rPr>
              <a:t> </a:t>
            </a:r>
            <a:r>
              <a:rPr sz="1788" spc="-8" dirty="0">
                <a:latin typeface="Calibri"/>
                <a:cs typeface="Calibri"/>
              </a:rPr>
              <a:t>belirtin.</a:t>
            </a:r>
            <a:endParaRPr sz="1788">
              <a:latin typeface="Calibri"/>
              <a:cs typeface="Calibri"/>
            </a:endParaRPr>
          </a:p>
          <a:p>
            <a:pPr marL="231656" indent="-221853">
              <a:spcBef>
                <a:spcPts val="488"/>
              </a:spcBef>
              <a:buFont typeface="Arial MT"/>
              <a:buChar char="•"/>
              <a:tabLst>
                <a:tab pos="231656" algn="l"/>
                <a:tab pos="232172" algn="l"/>
              </a:tabLst>
            </a:pPr>
            <a:r>
              <a:rPr sz="1788" spc="-8" dirty="0">
                <a:latin typeface="Calibri"/>
                <a:cs typeface="Calibri"/>
              </a:rPr>
              <a:t>Çocuğunuzun</a:t>
            </a:r>
            <a:r>
              <a:rPr sz="1788" dirty="0">
                <a:latin typeface="Calibri"/>
                <a:cs typeface="Calibri"/>
              </a:rPr>
              <a:t> </a:t>
            </a:r>
            <a:r>
              <a:rPr sz="1788" spc="-4" dirty="0">
                <a:latin typeface="Calibri"/>
                <a:cs typeface="Calibri"/>
              </a:rPr>
              <a:t>kişiliğine</a:t>
            </a:r>
            <a:r>
              <a:rPr sz="1788" dirty="0">
                <a:latin typeface="Calibri"/>
                <a:cs typeface="Calibri"/>
              </a:rPr>
              <a:t> </a:t>
            </a:r>
            <a:r>
              <a:rPr sz="1788" spc="-8" dirty="0">
                <a:latin typeface="Calibri"/>
                <a:cs typeface="Calibri"/>
              </a:rPr>
              <a:t>yönelik</a:t>
            </a:r>
            <a:r>
              <a:rPr sz="1788" spc="4" dirty="0">
                <a:latin typeface="Calibri"/>
                <a:cs typeface="Calibri"/>
              </a:rPr>
              <a:t> </a:t>
            </a:r>
            <a:r>
              <a:rPr sz="1788" spc="-8" dirty="0">
                <a:latin typeface="Calibri"/>
                <a:cs typeface="Calibri"/>
              </a:rPr>
              <a:t>olumsuz</a:t>
            </a:r>
            <a:r>
              <a:rPr sz="1788" spc="12" dirty="0">
                <a:latin typeface="Calibri"/>
                <a:cs typeface="Calibri"/>
              </a:rPr>
              <a:t> </a:t>
            </a:r>
            <a:r>
              <a:rPr sz="1788" spc="-8" dirty="0">
                <a:latin typeface="Calibri"/>
                <a:cs typeface="Calibri"/>
              </a:rPr>
              <a:t>vurgu</a:t>
            </a:r>
            <a:r>
              <a:rPr sz="1788" spc="-12" dirty="0">
                <a:latin typeface="Calibri"/>
                <a:cs typeface="Calibri"/>
              </a:rPr>
              <a:t> </a:t>
            </a:r>
            <a:r>
              <a:rPr sz="1788" spc="-8" dirty="0">
                <a:latin typeface="Calibri"/>
                <a:cs typeface="Calibri"/>
              </a:rPr>
              <a:t>yapmayın,</a:t>
            </a:r>
            <a:endParaRPr sz="1788">
              <a:latin typeface="Calibri"/>
              <a:cs typeface="Calibri"/>
            </a:endParaRPr>
          </a:p>
          <a:p>
            <a:pPr marL="231656" marR="4128">
              <a:spcBef>
                <a:spcPts val="4"/>
              </a:spcBef>
            </a:pPr>
            <a:r>
              <a:rPr sz="1788" spc="-4" dirty="0">
                <a:latin typeface="Calibri"/>
                <a:cs typeface="Calibri"/>
              </a:rPr>
              <a:t>onaylamadığınız şeyin onun bu </a:t>
            </a:r>
            <a:r>
              <a:rPr sz="1788" spc="-8" dirty="0">
                <a:latin typeface="Calibri"/>
                <a:cs typeface="Calibri"/>
              </a:rPr>
              <a:t>davranışları olduğunu vurgulayın. Onu </a:t>
            </a:r>
            <a:r>
              <a:rPr sz="1788" spc="-393" dirty="0">
                <a:latin typeface="Calibri"/>
                <a:cs typeface="Calibri"/>
              </a:rPr>
              <a:t> </a:t>
            </a:r>
            <a:r>
              <a:rPr sz="1788" spc="-12" dirty="0">
                <a:latin typeface="Calibri"/>
                <a:cs typeface="Calibri"/>
              </a:rPr>
              <a:t>desteklemeye</a:t>
            </a:r>
            <a:r>
              <a:rPr sz="1788" spc="45" dirty="0">
                <a:latin typeface="Calibri"/>
                <a:cs typeface="Calibri"/>
              </a:rPr>
              <a:t> </a:t>
            </a:r>
            <a:r>
              <a:rPr sz="1788" spc="-12" dirty="0">
                <a:latin typeface="Calibri"/>
                <a:cs typeface="Calibri"/>
              </a:rPr>
              <a:t>ve</a:t>
            </a:r>
            <a:r>
              <a:rPr sz="1788" spc="4" dirty="0">
                <a:latin typeface="Calibri"/>
                <a:cs typeface="Calibri"/>
              </a:rPr>
              <a:t> </a:t>
            </a:r>
            <a:r>
              <a:rPr sz="1788" spc="-4" dirty="0">
                <a:latin typeface="Calibri"/>
                <a:cs typeface="Calibri"/>
              </a:rPr>
              <a:t>ona</a:t>
            </a:r>
            <a:r>
              <a:rPr sz="1788" dirty="0">
                <a:latin typeface="Calibri"/>
                <a:cs typeface="Calibri"/>
              </a:rPr>
              <a:t> </a:t>
            </a:r>
            <a:r>
              <a:rPr sz="1788" spc="-12" dirty="0">
                <a:latin typeface="Calibri"/>
                <a:cs typeface="Calibri"/>
              </a:rPr>
              <a:t>yardımcı</a:t>
            </a:r>
            <a:r>
              <a:rPr sz="1788" spc="4" dirty="0">
                <a:latin typeface="Calibri"/>
                <a:cs typeface="Calibri"/>
              </a:rPr>
              <a:t> </a:t>
            </a:r>
            <a:r>
              <a:rPr sz="1788" spc="-16" dirty="0">
                <a:latin typeface="Calibri"/>
                <a:cs typeface="Calibri"/>
              </a:rPr>
              <a:t>olmaya</a:t>
            </a:r>
            <a:r>
              <a:rPr sz="1788" dirty="0">
                <a:latin typeface="Calibri"/>
                <a:cs typeface="Calibri"/>
              </a:rPr>
              <a:t> </a:t>
            </a:r>
            <a:r>
              <a:rPr sz="1788" spc="-8" dirty="0">
                <a:latin typeface="Calibri"/>
                <a:cs typeface="Calibri"/>
              </a:rPr>
              <a:t>hazır</a:t>
            </a:r>
            <a:r>
              <a:rPr sz="1788" dirty="0">
                <a:latin typeface="Calibri"/>
                <a:cs typeface="Calibri"/>
              </a:rPr>
              <a:t> </a:t>
            </a:r>
            <a:r>
              <a:rPr sz="1788" spc="-8" dirty="0">
                <a:latin typeface="Calibri"/>
                <a:cs typeface="Calibri"/>
              </a:rPr>
              <a:t>olduğunuzu</a:t>
            </a:r>
            <a:r>
              <a:rPr sz="1788" spc="4" dirty="0">
                <a:latin typeface="Calibri"/>
                <a:cs typeface="Calibri"/>
              </a:rPr>
              <a:t> </a:t>
            </a:r>
            <a:r>
              <a:rPr sz="1788" spc="-8" dirty="0">
                <a:latin typeface="Calibri"/>
                <a:cs typeface="Calibri"/>
              </a:rPr>
              <a:t>belirtin.</a:t>
            </a:r>
            <a:endParaRPr sz="1788">
              <a:latin typeface="Calibri"/>
              <a:cs typeface="Calibri"/>
            </a:endParaRPr>
          </a:p>
        </p:txBody>
      </p:sp>
      <p:sp>
        <p:nvSpPr>
          <p:cNvPr id="14" name="object 14"/>
          <p:cNvSpPr txBox="1"/>
          <p:nvPr/>
        </p:nvSpPr>
        <p:spPr>
          <a:xfrm>
            <a:off x="1697898" y="570315"/>
            <a:ext cx="8208102" cy="502341"/>
          </a:xfrm>
          <a:prstGeom prst="rect">
            <a:avLst/>
          </a:prstGeom>
        </p:spPr>
        <p:txBody>
          <a:bodyPr vert="horz" wrap="square" lIns="0" tIns="9803" rIns="0" bIns="0" rtlCol="0">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8"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Zorbalık</a:t>
            </a:r>
            <a:r>
              <a:rPr sz="3200" b="1" spc="24"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Yapıyorsa</a:t>
            </a:r>
            <a:r>
              <a:rPr sz="3200" b="1" spc="4"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37"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b="1"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4785" y="1479994"/>
            <a:ext cx="7938730" cy="761524"/>
            <a:chOff x="1162811" y="1030224"/>
            <a:chExt cx="9770745" cy="937260"/>
          </a:xfrm>
        </p:grpSpPr>
        <p:sp>
          <p:nvSpPr>
            <p:cNvPr id="3" name="object 3"/>
            <p:cNvSpPr/>
            <p:nvPr/>
          </p:nvSpPr>
          <p:spPr>
            <a:xfrm>
              <a:off x="1162811" y="1030224"/>
              <a:ext cx="791210" cy="937260"/>
            </a:xfrm>
            <a:custGeom>
              <a:avLst/>
              <a:gdLst/>
              <a:ahLst/>
              <a:cxnLst/>
              <a:rect l="l" t="t" r="r" b="b"/>
              <a:pathLst>
                <a:path w="791210" h="937260">
                  <a:moveTo>
                    <a:pt x="790956" y="0"/>
                  </a:moveTo>
                  <a:lnTo>
                    <a:pt x="395478" y="275971"/>
                  </a:lnTo>
                  <a:lnTo>
                    <a:pt x="0" y="0"/>
                  </a:lnTo>
                  <a:lnTo>
                    <a:pt x="0" y="661288"/>
                  </a:lnTo>
                  <a:lnTo>
                    <a:pt x="395478" y="937260"/>
                  </a:lnTo>
                  <a:lnTo>
                    <a:pt x="790956" y="661288"/>
                  </a:lnTo>
                  <a:lnTo>
                    <a:pt x="790956" y="0"/>
                  </a:lnTo>
                  <a:close/>
                </a:path>
              </a:pathLst>
            </a:custGeom>
            <a:solidFill>
              <a:srgbClr val="5B9BD4"/>
            </a:solidFill>
          </p:spPr>
          <p:txBody>
            <a:bodyPr wrap="square" lIns="0" tIns="0" rIns="0" bIns="0" rtlCol="0"/>
            <a:lstStyle/>
            <a:p>
              <a:endParaRPr sz="1463"/>
            </a:p>
          </p:txBody>
        </p:sp>
        <p:sp>
          <p:nvSpPr>
            <p:cNvPr id="4" name="object 4"/>
            <p:cNvSpPr/>
            <p:nvPr/>
          </p:nvSpPr>
          <p:spPr>
            <a:xfrm>
              <a:off x="1953767" y="1088136"/>
              <a:ext cx="8973820" cy="647700"/>
            </a:xfrm>
            <a:custGeom>
              <a:avLst/>
              <a:gdLst/>
              <a:ahLst/>
              <a:cxnLst/>
              <a:rect l="l" t="t" r="r" b="b"/>
              <a:pathLst>
                <a:path w="8973820" h="647700">
                  <a:moveTo>
                    <a:pt x="0" y="107950"/>
                  </a:moveTo>
                  <a:lnTo>
                    <a:pt x="8491" y="65954"/>
                  </a:lnTo>
                  <a:lnTo>
                    <a:pt x="31638" y="31638"/>
                  </a:lnTo>
                  <a:lnTo>
                    <a:pt x="65954" y="8491"/>
                  </a:lnTo>
                  <a:lnTo>
                    <a:pt x="107950" y="0"/>
                  </a:lnTo>
                  <a:lnTo>
                    <a:pt x="8865362" y="0"/>
                  </a:lnTo>
                  <a:lnTo>
                    <a:pt x="8907357" y="8491"/>
                  </a:lnTo>
                  <a:lnTo>
                    <a:pt x="8941673" y="31638"/>
                  </a:lnTo>
                  <a:lnTo>
                    <a:pt x="8964820" y="65954"/>
                  </a:lnTo>
                  <a:lnTo>
                    <a:pt x="8973312" y="107950"/>
                  </a:lnTo>
                  <a:lnTo>
                    <a:pt x="8973312" y="539750"/>
                  </a:lnTo>
                  <a:lnTo>
                    <a:pt x="8964820" y="581745"/>
                  </a:lnTo>
                  <a:lnTo>
                    <a:pt x="8941673" y="616061"/>
                  </a:lnTo>
                  <a:lnTo>
                    <a:pt x="8907357" y="639208"/>
                  </a:lnTo>
                  <a:lnTo>
                    <a:pt x="8865362" y="647700"/>
                  </a:lnTo>
                  <a:lnTo>
                    <a:pt x="107950" y="647700"/>
                  </a:lnTo>
                  <a:lnTo>
                    <a:pt x="65954" y="639208"/>
                  </a:lnTo>
                  <a:lnTo>
                    <a:pt x="31638" y="616061"/>
                  </a:lnTo>
                  <a:lnTo>
                    <a:pt x="8491" y="581745"/>
                  </a:lnTo>
                  <a:lnTo>
                    <a:pt x="0" y="539750"/>
                  </a:lnTo>
                  <a:lnTo>
                    <a:pt x="0" y="107950"/>
                  </a:lnTo>
                  <a:close/>
                </a:path>
              </a:pathLst>
            </a:custGeom>
            <a:ln w="12192">
              <a:solidFill>
                <a:srgbClr val="5B9BD4"/>
              </a:solidFill>
            </a:ln>
          </p:spPr>
          <p:txBody>
            <a:bodyPr wrap="square" lIns="0" tIns="0" rIns="0" bIns="0" rtlCol="0"/>
            <a:lstStyle/>
            <a:p>
              <a:endParaRPr sz="1463"/>
            </a:p>
          </p:txBody>
        </p:sp>
      </p:grpSp>
      <p:sp>
        <p:nvSpPr>
          <p:cNvPr id="5" name="object 5"/>
          <p:cNvSpPr txBox="1"/>
          <p:nvPr/>
        </p:nvSpPr>
        <p:spPr>
          <a:xfrm>
            <a:off x="1678448" y="2176469"/>
            <a:ext cx="7120969" cy="2730780"/>
          </a:xfrm>
          <a:prstGeom prst="rect">
            <a:avLst/>
          </a:prstGeom>
        </p:spPr>
        <p:txBody>
          <a:bodyPr vert="horz" wrap="square" lIns="0" tIns="10319" rIns="0" bIns="0" rtlCol="0">
            <a:spAutoFit/>
          </a:bodyPr>
          <a:lstStyle/>
          <a:p>
            <a:pPr marL="196056" indent="-185738">
              <a:lnSpc>
                <a:spcPts val="1991"/>
              </a:lnSpc>
              <a:spcBef>
                <a:spcPts val="81"/>
              </a:spcBef>
              <a:buFont typeface="Arial MT"/>
              <a:buChar char="•"/>
              <a:tabLst>
                <a:tab pos="196056" algn="l"/>
              </a:tabLst>
            </a:pPr>
            <a:r>
              <a:rPr sz="1950" spc="-8" dirty="0">
                <a:latin typeface="Calibri"/>
                <a:cs typeface="Calibri"/>
              </a:rPr>
              <a:t>Çocuğunuza</a:t>
            </a:r>
            <a:r>
              <a:rPr sz="1950" spc="-12" dirty="0">
                <a:latin typeface="Calibri"/>
                <a:cs typeface="Calibri"/>
              </a:rPr>
              <a:t> </a:t>
            </a:r>
            <a:r>
              <a:rPr sz="1950" spc="-4" dirty="0">
                <a:latin typeface="Calibri"/>
                <a:cs typeface="Calibri"/>
              </a:rPr>
              <a:t>hangi </a:t>
            </a:r>
            <a:r>
              <a:rPr sz="1950" spc="-8" dirty="0">
                <a:latin typeface="Calibri"/>
                <a:cs typeface="Calibri"/>
              </a:rPr>
              <a:t>davranışlarının</a:t>
            </a:r>
            <a:r>
              <a:rPr sz="1950" spc="-12" dirty="0">
                <a:latin typeface="Calibri"/>
                <a:cs typeface="Calibri"/>
              </a:rPr>
              <a:t> zorbaca</a:t>
            </a:r>
            <a:r>
              <a:rPr sz="1950" spc="-8" dirty="0">
                <a:latin typeface="Calibri"/>
                <a:cs typeface="Calibri"/>
              </a:rPr>
              <a:t> </a:t>
            </a:r>
            <a:r>
              <a:rPr sz="1950" spc="-4" dirty="0">
                <a:latin typeface="Calibri"/>
                <a:cs typeface="Calibri"/>
              </a:rPr>
              <a:t>olduğunu</a:t>
            </a:r>
            <a:r>
              <a:rPr sz="1950" spc="4" dirty="0">
                <a:latin typeface="Calibri"/>
                <a:cs typeface="Calibri"/>
              </a:rPr>
              <a:t> </a:t>
            </a:r>
            <a:r>
              <a:rPr sz="1950" spc="-4" dirty="0">
                <a:latin typeface="Calibri"/>
                <a:cs typeface="Calibri"/>
              </a:rPr>
              <a:t>aktarın,</a:t>
            </a:r>
            <a:endParaRPr sz="1950">
              <a:latin typeface="Calibri"/>
              <a:cs typeface="Calibri"/>
            </a:endParaRPr>
          </a:p>
          <a:p>
            <a:pPr marL="196056">
              <a:lnSpc>
                <a:spcPts val="1991"/>
              </a:lnSpc>
            </a:pPr>
            <a:r>
              <a:rPr sz="1950" dirty="0">
                <a:latin typeface="Calibri"/>
                <a:cs typeface="Calibri"/>
              </a:rPr>
              <a:t>anlamasına</a:t>
            </a:r>
            <a:r>
              <a:rPr sz="1950" spc="-28" dirty="0">
                <a:latin typeface="Calibri"/>
                <a:cs typeface="Calibri"/>
              </a:rPr>
              <a:t> </a:t>
            </a:r>
            <a:r>
              <a:rPr sz="1950" spc="-12" dirty="0">
                <a:latin typeface="Calibri"/>
                <a:cs typeface="Calibri"/>
              </a:rPr>
              <a:t>yardımcı</a:t>
            </a:r>
            <a:r>
              <a:rPr sz="1950" spc="-37" dirty="0">
                <a:latin typeface="Calibri"/>
                <a:cs typeface="Calibri"/>
              </a:rPr>
              <a:t> </a:t>
            </a:r>
            <a:r>
              <a:rPr sz="1950" spc="-4" dirty="0">
                <a:latin typeface="Calibri"/>
                <a:cs typeface="Calibri"/>
              </a:rPr>
              <a:t>olun.</a:t>
            </a:r>
            <a:endParaRPr sz="1950">
              <a:latin typeface="Calibri"/>
              <a:cs typeface="Calibri"/>
            </a:endParaRPr>
          </a:p>
          <a:p>
            <a:pPr marL="196056" marR="421004" indent="-185738">
              <a:lnSpc>
                <a:spcPct val="70000"/>
              </a:lnSpc>
              <a:spcBef>
                <a:spcPts val="808"/>
              </a:spcBef>
              <a:buFont typeface="Arial MT"/>
              <a:buChar char="•"/>
              <a:tabLst>
                <a:tab pos="196056" algn="l"/>
              </a:tabLst>
            </a:pPr>
            <a:r>
              <a:rPr sz="1950" dirty="0">
                <a:latin typeface="Calibri"/>
                <a:cs typeface="Calibri"/>
              </a:rPr>
              <a:t>Bu</a:t>
            </a:r>
            <a:r>
              <a:rPr sz="1950" spc="-8" dirty="0">
                <a:latin typeface="Calibri"/>
                <a:cs typeface="Calibri"/>
              </a:rPr>
              <a:t> zorbalık davranışlarını</a:t>
            </a:r>
            <a:r>
              <a:rPr sz="1950" dirty="0">
                <a:latin typeface="Calibri"/>
                <a:cs typeface="Calibri"/>
              </a:rPr>
              <a:t> </a:t>
            </a:r>
            <a:r>
              <a:rPr sz="1950" spc="-4" dirty="0">
                <a:latin typeface="Calibri"/>
                <a:cs typeface="Calibri"/>
              </a:rPr>
              <a:t>neden</a:t>
            </a:r>
            <a:r>
              <a:rPr sz="1950" spc="12" dirty="0">
                <a:latin typeface="Calibri"/>
                <a:cs typeface="Calibri"/>
              </a:rPr>
              <a:t> </a:t>
            </a:r>
            <a:r>
              <a:rPr sz="1950" spc="-12" dirty="0">
                <a:latin typeface="Calibri"/>
                <a:cs typeface="Calibri"/>
              </a:rPr>
              <a:t>gösterdiğini</a:t>
            </a:r>
            <a:r>
              <a:rPr sz="1950" spc="-20" dirty="0">
                <a:latin typeface="Calibri"/>
                <a:cs typeface="Calibri"/>
              </a:rPr>
              <a:t> </a:t>
            </a:r>
            <a:r>
              <a:rPr sz="1950" spc="-12" dirty="0">
                <a:latin typeface="Calibri"/>
                <a:cs typeface="Calibri"/>
              </a:rPr>
              <a:t>anlamaya</a:t>
            </a:r>
            <a:r>
              <a:rPr sz="1950" spc="-8" dirty="0">
                <a:latin typeface="Calibri"/>
                <a:cs typeface="Calibri"/>
              </a:rPr>
              <a:t> </a:t>
            </a:r>
            <a:r>
              <a:rPr sz="1950" spc="-4" dirty="0">
                <a:latin typeface="Calibri"/>
                <a:cs typeface="Calibri"/>
              </a:rPr>
              <a:t>çalışın.</a:t>
            </a:r>
            <a:r>
              <a:rPr sz="1950" spc="-8" dirty="0">
                <a:latin typeface="Calibri"/>
                <a:cs typeface="Calibri"/>
              </a:rPr>
              <a:t> </a:t>
            </a:r>
            <a:r>
              <a:rPr sz="1950" dirty="0">
                <a:latin typeface="Calibri"/>
                <a:cs typeface="Calibri"/>
              </a:rPr>
              <a:t>Bu </a:t>
            </a:r>
            <a:r>
              <a:rPr sz="1950" spc="-427" dirty="0">
                <a:latin typeface="Calibri"/>
                <a:cs typeface="Calibri"/>
              </a:rPr>
              <a:t> </a:t>
            </a:r>
            <a:r>
              <a:rPr sz="1950" spc="-8" dirty="0">
                <a:latin typeface="Calibri"/>
                <a:cs typeface="Calibri"/>
              </a:rPr>
              <a:t>davranışlar </a:t>
            </a:r>
            <a:r>
              <a:rPr sz="1950" spc="-4" dirty="0">
                <a:latin typeface="Calibri"/>
                <a:cs typeface="Calibri"/>
              </a:rPr>
              <a:t>yerine</a:t>
            </a:r>
            <a:r>
              <a:rPr sz="1950" spc="-8" dirty="0">
                <a:latin typeface="Calibri"/>
                <a:cs typeface="Calibri"/>
              </a:rPr>
              <a:t> </a:t>
            </a:r>
            <a:r>
              <a:rPr sz="1950" spc="-4" dirty="0">
                <a:latin typeface="Calibri"/>
                <a:cs typeface="Calibri"/>
              </a:rPr>
              <a:t>hangi</a:t>
            </a:r>
            <a:r>
              <a:rPr sz="1950" dirty="0">
                <a:latin typeface="Calibri"/>
                <a:cs typeface="Calibri"/>
              </a:rPr>
              <a:t> </a:t>
            </a:r>
            <a:r>
              <a:rPr sz="1950" spc="-8" dirty="0">
                <a:latin typeface="Calibri"/>
                <a:cs typeface="Calibri"/>
              </a:rPr>
              <a:t>davranışları </a:t>
            </a:r>
            <a:r>
              <a:rPr sz="1950" spc="-4" dirty="0">
                <a:latin typeface="Calibri"/>
                <a:cs typeface="Calibri"/>
              </a:rPr>
              <a:t>yapabileceğini</a:t>
            </a:r>
            <a:r>
              <a:rPr sz="1950" spc="-24" dirty="0">
                <a:latin typeface="Calibri"/>
                <a:cs typeface="Calibri"/>
              </a:rPr>
              <a:t> </a:t>
            </a:r>
            <a:r>
              <a:rPr sz="1950" spc="-4" dirty="0">
                <a:latin typeface="Calibri"/>
                <a:cs typeface="Calibri"/>
              </a:rPr>
              <a:t>anlatın.</a:t>
            </a:r>
            <a:endParaRPr sz="1950">
              <a:latin typeface="Calibri"/>
              <a:cs typeface="Calibri"/>
            </a:endParaRPr>
          </a:p>
          <a:p>
            <a:pPr marL="196056" indent="-185738">
              <a:spcBef>
                <a:spcPts val="122"/>
              </a:spcBef>
              <a:buFont typeface="Arial MT"/>
              <a:buChar char="•"/>
              <a:tabLst>
                <a:tab pos="196056" algn="l"/>
              </a:tabLst>
            </a:pPr>
            <a:r>
              <a:rPr sz="1950" spc="-4" dirty="0">
                <a:latin typeface="Calibri"/>
                <a:cs typeface="Calibri"/>
              </a:rPr>
              <a:t>Olumlu</a:t>
            </a:r>
            <a:r>
              <a:rPr sz="1950" dirty="0">
                <a:latin typeface="Calibri"/>
                <a:cs typeface="Calibri"/>
              </a:rPr>
              <a:t> </a:t>
            </a:r>
            <a:r>
              <a:rPr sz="1950" spc="-8" dirty="0">
                <a:latin typeface="Calibri"/>
                <a:cs typeface="Calibri"/>
              </a:rPr>
              <a:t>davranışlar</a:t>
            </a:r>
            <a:r>
              <a:rPr sz="1950" dirty="0">
                <a:latin typeface="Calibri"/>
                <a:cs typeface="Calibri"/>
              </a:rPr>
              <a:t> </a:t>
            </a:r>
            <a:r>
              <a:rPr sz="1950" spc="-12" dirty="0">
                <a:latin typeface="Calibri"/>
                <a:cs typeface="Calibri"/>
              </a:rPr>
              <a:t>gösterdiğinde</a:t>
            </a:r>
            <a:r>
              <a:rPr sz="1950" spc="-8" dirty="0">
                <a:latin typeface="Calibri"/>
                <a:cs typeface="Calibri"/>
              </a:rPr>
              <a:t> </a:t>
            </a:r>
            <a:r>
              <a:rPr sz="1950" spc="-4" dirty="0">
                <a:latin typeface="Calibri"/>
                <a:cs typeface="Calibri"/>
              </a:rPr>
              <a:t>nelerin değişebileceğini</a:t>
            </a:r>
            <a:r>
              <a:rPr sz="1950" spc="-12" dirty="0">
                <a:latin typeface="Calibri"/>
                <a:cs typeface="Calibri"/>
              </a:rPr>
              <a:t> </a:t>
            </a:r>
            <a:r>
              <a:rPr sz="1950" spc="-4" dirty="0">
                <a:latin typeface="Calibri"/>
                <a:cs typeface="Calibri"/>
              </a:rPr>
              <a:t>açıklayın.</a:t>
            </a:r>
            <a:endParaRPr sz="1950">
              <a:latin typeface="Calibri"/>
              <a:cs typeface="Calibri"/>
            </a:endParaRPr>
          </a:p>
          <a:p>
            <a:pPr marL="196056" indent="-185738">
              <a:spcBef>
                <a:spcPts val="106"/>
              </a:spcBef>
              <a:buFont typeface="Arial MT"/>
              <a:buChar char="•"/>
              <a:tabLst>
                <a:tab pos="196056" algn="l"/>
              </a:tabLst>
            </a:pPr>
            <a:r>
              <a:rPr sz="1950" spc="-4" dirty="0">
                <a:latin typeface="Calibri"/>
                <a:cs typeface="Calibri"/>
              </a:rPr>
              <a:t>Kesinlikle</a:t>
            </a:r>
            <a:r>
              <a:rPr sz="1950" spc="-8" dirty="0">
                <a:latin typeface="Calibri"/>
                <a:cs typeface="Calibri"/>
              </a:rPr>
              <a:t> fiziksel</a:t>
            </a:r>
            <a:r>
              <a:rPr sz="1950" spc="-20" dirty="0">
                <a:latin typeface="Calibri"/>
                <a:cs typeface="Calibri"/>
              </a:rPr>
              <a:t> </a:t>
            </a:r>
            <a:r>
              <a:rPr sz="1950" spc="-12" dirty="0">
                <a:latin typeface="Calibri"/>
                <a:cs typeface="Calibri"/>
              </a:rPr>
              <a:t>ceza</a:t>
            </a:r>
            <a:r>
              <a:rPr sz="1950" spc="-24" dirty="0">
                <a:latin typeface="Calibri"/>
                <a:cs typeface="Calibri"/>
              </a:rPr>
              <a:t> </a:t>
            </a:r>
            <a:r>
              <a:rPr sz="1950" spc="-4" dirty="0">
                <a:latin typeface="Calibri"/>
                <a:cs typeface="Calibri"/>
              </a:rPr>
              <a:t>vermeyin.</a:t>
            </a:r>
            <a:endParaRPr sz="1950">
              <a:latin typeface="Calibri"/>
              <a:cs typeface="Calibri"/>
            </a:endParaRPr>
          </a:p>
          <a:p>
            <a:pPr marL="196056" marR="4128" indent="-185738">
              <a:lnSpc>
                <a:spcPct val="70000"/>
              </a:lnSpc>
              <a:spcBef>
                <a:spcPts val="808"/>
              </a:spcBef>
              <a:buFont typeface="Arial MT"/>
              <a:buChar char="•"/>
              <a:tabLst>
                <a:tab pos="196056" algn="l"/>
              </a:tabLst>
            </a:pPr>
            <a:r>
              <a:rPr sz="1950" spc="-8" dirty="0">
                <a:latin typeface="Calibri"/>
                <a:cs typeface="Calibri"/>
              </a:rPr>
              <a:t>Çocuğunuzun</a:t>
            </a:r>
            <a:r>
              <a:rPr sz="1950" spc="4" dirty="0">
                <a:latin typeface="Calibri"/>
                <a:cs typeface="Calibri"/>
              </a:rPr>
              <a:t> </a:t>
            </a:r>
            <a:r>
              <a:rPr sz="1950" spc="-8" dirty="0">
                <a:latin typeface="Calibri"/>
                <a:cs typeface="Calibri"/>
              </a:rPr>
              <a:t>davranışlarını</a:t>
            </a:r>
            <a:r>
              <a:rPr sz="1950" dirty="0">
                <a:latin typeface="Calibri"/>
                <a:cs typeface="Calibri"/>
              </a:rPr>
              <a:t> </a:t>
            </a:r>
            <a:r>
              <a:rPr sz="1950" spc="-4" dirty="0">
                <a:latin typeface="Calibri"/>
                <a:cs typeface="Calibri"/>
              </a:rPr>
              <a:t>değiştirebileceğine</a:t>
            </a:r>
            <a:r>
              <a:rPr sz="1950" spc="-12" dirty="0">
                <a:latin typeface="Calibri"/>
                <a:cs typeface="Calibri"/>
              </a:rPr>
              <a:t> </a:t>
            </a:r>
            <a:r>
              <a:rPr sz="1950" spc="-4" dirty="0">
                <a:latin typeface="Calibri"/>
                <a:cs typeface="Calibri"/>
              </a:rPr>
              <a:t>güvendiğinizi</a:t>
            </a:r>
            <a:r>
              <a:rPr sz="1950" spc="12" dirty="0">
                <a:latin typeface="Calibri"/>
                <a:cs typeface="Calibri"/>
              </a:rPr>
              <a:t> </a:t>
            </a:r>
            <a:r>
              <a:rPr sz="1950" spc="-4" dirty="0">
                <a:latin typeface="Calibri"/>
                <a:cs typeface="Calibri"/>
              </a:rPr>
              <a:t>belirtin, </a:t>
            </a:r>
            <a:r>
              <a:rPr sz="1950" spc="-431" dirty="0">
                <a:latin typeface="Calibri"/>
                <a:cs typeface="Calibri"/>
              </a:rPr>
              <a:t> </a:t>
            </a:r>
            <a:r>
              <a:rPr sz="1950" spc="-8" dirty="0">
                <a:latin typeface="Calibri"/>
                <a:cs typeface="Calibri"/>
              </a:rPr>
              <a:t>gösterin.</a:t>
            </a:r>
            <a:endParaRPr sz="1950">
              <a:latin typeface="Calibri"/>
              <a:cs typeface="Calibri"/>
            </a:endParaRPr>
          </a:p>
          <a:p>
            <a:pPr marL="196056" marR="962223" indent="-185738">
              <a:lnSpc>
                <a:spcPct val="70000"/>
              </a:lnSpc>
              <a:spcBef>
                <a:spcPts val="821"/>
              </a:spcBef>
              <a:buFont typeface="Arial MT"/>
              <a:buChar char="•"/>
              <a:tabLst>
                <a:tab pos="196056" algn="l"/>
              </a:tabLst>
            </a:pPr>
            <a:r>
              <a:rPr sz="1950" spc="-8" dirty="0">
                <a:latin typeface="Calibri"/>
                <a:cs typeface="Calibri"/>
              </a:rPr>
              <a:t>Çocuğunuzun</a:t>
            </a:r>
            <a:r>
              <a:rPr sz="1950" spc="-4" dirty="0">
                <a:latin typeface="Calibri"/>
                <a:cs typeface="Calibri"/>
              </a:rPr>
              <a:t> bu</a:t>
            </a:r>
            <a:r>
              <a:rPr sz="1950" dirty="0">
                <a:latin typeface="Calibri"/>
                <a:cs typeface="Calibri"/>
              </a:rPr>
              <a:t> </a:t>
            </a:r>
            <a:r>
              <a:rPr sz="1950" spc="-12" dirty="0">
                <a:latin typeface="Calibri"/>
                <a:cs typeface="Calibri"/>
              </a:rPr>
              <a:t>konudaki</a:t>
            </a:r>
            <a:r>
              <a:rPr sz="1950" dirty="0">
                <a:latin typeface="Calibri"/>
                <a:cs typeface="Calibri"/>
              </a:rPr>
              <a:t> </a:t>
            </a:r>
            <a:r>
              <a:rPr sz="1950" spc="-4" dirty="0">
                <a:latin typeface="Calibri"/>
                <a:cs typeface="Calibri"/>
              </a:rPr>
              <a:t>çabasını</a:t>
            </a:r>
            <a:r>
              <a:rPr sz="1950" spc="-8" dirty="0">
                <a:latin typeface="Calibri"/>
                <a:cs typeface="Calibri"/>
              </a:rPr>
              <a:t> </a:t>
            </a:r>
            <a:r>
              <a:rPr sz="1950" spc="-12" dirty="0">
                <a:latin typeface="Calibri"/>
                <a:cs typeface="Calibri"/>
              </a:rPr>
              <a:t>ve</a:t>
            </a:r>
            <a:r>
              <a:rPr sz="1950" spc="12" dirty="0">
                <a:latin typeface="Calibri"/>
                <a:cs typeface="Calibri"/>
              </a:rPr>
              <a:t> </a:t>
            </a:r>
            <a:r>
              <a:rPr sz="1950" spc="-4" dirty="0">
                <a:latin typeface="Calibri"/>
                <a:cs typeface="Calibri"/>
              </a:rPr>
              <a:t>olumlu</a:t>
            </a:r>
            <a:r>
              <a:rPr sz="1950" spc="-16" dirty="0">
                <a:latin typeface="Calibri"/>
                <a:cs typeface="Calibri"/>
              </a:rPr>
              <a:t> </a:t>
            </a:r>
            <a:r>
              <a:rPr sz="1950" spc="-8" dirty="0">
                <a:latin typeface="Calibri"/>
                <a:cs typeface="Calibri"/>
              </a:rPr>
              <a:t>davranışlarını </a:t>
            </a:r>
            <a:r>
              <a:rPr sz="1950" spc="-427" dirty="0">
                <a:latin typeface="Calibri"/>
                <a:cs typeface="Calibri"/>
              </a:rPr>
              <a:t> </a:t>
            </a:r>
            <a:r>
              <a:rPr sz="1950" spc="-4" dirty="0">
                <a:latin typeface="Calibri"/>
                <a:cs typeface="Calibri"/>
              </a:rPr>
              <a:t>ödüllendirin.</a:t>
            </a:r>
            <a:endParaRPr sz="1950">
              <a:latin typeface="Calibri"/>
              <a:cs typeface="Calibri"/>
            </a:endParaRPr>
          </a:p>
        </p:txBody>
      </p:sp>
      <p:sp>
        <p:nvSpPr>
          <p:cNvPr id="9" name="object 9"/>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31</a:t>
            </a:fld>
            <a:endParaRPr dirty="0"/>
          </a:p>
        </p:txBody>
      </p:sp>
      <p:sp>
        <p:nvSpPr>
          <p:cNvPr id="6" name="object 6"/>
          <p:cNvSpPr txBox="1"/>
          <p:nvPr/>
        </p:nvSpPr>
        <p:spPr>
          <a:xfrm>
            <a:off x="1143937" y="1649697"/>
            <a:ext cx="270867" cy="411050"/>
          </a:xfrm>
          <a:prstGeom prst="rect">
            <a:avLst/>
          </a:prstGeom>
        </p:spPr>
        <p:txBody>
          <a:bodyPr vert="horz" wrap="square" lIns="0" tIns="10835" rIns="0" bIns="0" rtlCol="0">
            <a:spAutoFit/>
          </a:bodyPr>
          <a:lstStyle/>
          <a:p>
            <a:pPr marL="10319">
              <a:spcBef>
                <a:spcPts val="85"/>
              </a:spcBef>
            </a:pPr>
            <a:r>
              <a:rPr sz="2600" spc="-8" dirty="0">
                <a:solidFill>
                  <a:srgbClr val="FFFFFF"/>
                </a:solidFill>
                <a:latin typeface="Calibri"/>
                <a:cs typeface="Calibri"/>
              </a:rPr>
              <a:t>3.</a:t>
            </a:r>
            <a:endParaRPr sz="2600">
              <a:latin typeface="Calibri"/>
              <a:cs typeface="Calibri"/>
            </a:endParaRPr>
          </a:p>
        </p:txBody>
      </p:sp>
      <p:sp>
        <p:nvSpPr>
          <p:cNvPr id="7" name="object 7"/>
          <p:cNvSpPr txBox="1"/>
          <p:nvPr/>
        </p:nvSpPr>
        <p:spPr>
          <a:xfrm>
            <a:off x="1678448" y="1595461"/>
            <a:ext cx="2769552" cy="310502"/>
          </a:xfrm>
          <a:prstGeom prst="rect">
            <a:avLst/>
          </a:prstGeom>
        </p:spPr>
        <p:txBody>
          <a:bodyPr vert="horz" wrap="square" lIns="0" tIns="10319" rIns="0" bIns="0" rtlCol="0">
            <a:spAutoFit/>
          </a:bodyPr>
          <a:lstStyle/>
          <a:p>
            <a:pPr marL="10319">
              <a:spcBef>
                <a:spcPts val="81"/>
              </a:spcBef>
            </a:pPr>
            <a:r>
              <a:rPr sz="1950" b="1" spc="-8" dirty="0">
                <a:solidFill>
                  <a:srgbClr val="5B9BD4"/>
                </a:solidFill>
                <a:latin typeface="Calibri"/>
                <a:cs typeface="Calibri"/>
              </a:rPr>
              <a:t>Çocuğunuza</a:t>
            </a:r>
            <a:r>
              <a:rPr sz="1950" b="1" spc="-28" dirty="0">
                <a:solidFill>
                  <a:srgbClr val="5B9BD4"/>
                </a:solidFill>
                <a:latin typeface="Calibri"/>
                <a:cs typeface="Calibri"/>
              </a:rPr>
              <a:t> </a:t>
            </a:r>
            <a:r>
              <a:rPr sz="1950" b="1" spc="-8" dirty="0">
                <a:solidFill>
                  <a:srgbClr val="5B9BD4"/>
                </a:solidFill>
                <a:latin typeface="Calibri"/>
                <a:cs typeface="Calibri"/>
              </a:rPr>
              <a:t>yardımcı</a:t>
            </a:r>
            <a:r>
              <a:rPr sz="1950" b="1" spc="-41" dirty="0">
                <a:solidFill>
                  <a:srgbClr val="5B9BD4"/>
                </a:solidFill>
                <a:latin typeface="Calibri"/>
                <a:cs typeface="Calibri"/>
              </a:rPr>
              <a:t> </a:t>
            </a:r>
            <a:r>
              <a:rPr sz="1950" b="1" spc="-4" dirty="0">
                <a:solidFill>
                  <a:srgbClr val="5B9BD4"/>
                </a:solidFill>
                <a:latin typeface="Calibri"/>
                <a:cs typeface="Calibri"/>
              </a:rPr>
              <a:t>olun.</a:t>
            </a:r>
            <a:endParaRPr sz="1950">
              <a:latin typeface="Calibri"/>
              <a:cs typeface="Calibri"/>
            </a:endParaRPr>
          </a:p>
        </p:txBody>
      </p:sp>
      <p:sp>
        <p:nvSpPr>
          <p:cNvPr id="12" name="object 14">
            <a:extLst>
              <a:ext uri="{FF2B5EF4-FFF2-40B4-BE49-F238E27FC236}">
                <a16:creationId xmlns:a16="http://schemas.microsoft.com/office/drawing/2014/main" xmlns="" id="{E8E1E4C5-9701-8E65-3AE7-F2DE45E4AA02}"/>
              </a:ext>
            </a:extLst>
          </p:cNvPr>
          <p:cNvSpPr txBox="1"/>
          <p:nvPr/>
        </p:nvSpPr>
        <p:spPr>
          <a:xfrm>
            <a:off x="1697898" y="570315"/>
            <a:ext cx="8208102" cy="502341"/>
          </a:xfrm>
          <a:prstGeom prst="rect">
            <a:avLst/>
          </a:prstGeom>
        </p:spPr>
        <p:txBody>
          <a:bodyPr vert="horz" wrap="square" lIns="0" tIns="9803" rIns="0" bIns="0" rtlCol="0">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8"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Zorbalık</a:t>
            </a:r>
            <a:r>
              <a:rPr sz="3200" b="1" spc="24"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Yapıyorsa</a:t>
            </a:r>
            <a:r>
              <a:rPr sz="3200" b="1" spc="4"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37"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b="1"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468" y="1336357"/>
            <a:ext cx="7698303" cy="753269"/>
            <a:chOff x="847344" y="853439"/>
            <a:chExt cx="9474835" cy="927100"/>
          </a:xfrm>
        </p:grpSpPr>
        <p:sp>
          <p:nvSpPr>
            <p:cNvPr id="3" name="object 3"/>
            <p:cNvSpPr/>
            <p:nvPr/>
          </p:nvSpPr>
          <p:spPr>
            <a:xfrm>
              <a:off x="1589531" y="859535"/>
              <a:ext cx="8726805" cy="868680"/>
            </a:xfrm>
            <a:custGeom>
              <a:avLst/>
              <a:gdLst/>
              <a:ahLst/>
              <a:cxnLst/>
              <a:rect l="l" t="t" r="r" b="b"/>
              <a:pathLst>
                <a:path w="8726805" h="868680">
                  <a:moveTo>
                    <a:pt x="0" y="144779"/>
                  </a:moveTo>
                  <a:lnTo>
                    <a:pt x="7376" y="98999"/>
                  </a:lnTo>
                  <a:lnTo>
                    <a:pt x="27919" y="59253"/>
                  </a:lnTo>
                  <a:lnTo>
                    <a:pt x="59253" y="27919"/>
                  </a:lnTo>
                  <a:lnTo>
                    <a:pt x="98999" y="7376"/>
                  </a:lnTo>
                  <a:lnTo>
                    <a:pt x="144780" y="0"/>
                  </a:lnTo>
                  <a:lnTo>
                    <a:pt x="8581644" y="0"/>
                  </a:lnTo>
                  <a:lnTo>
                    <a:pt x="8627424" y="7376"/>
                  </a:lnTo>
                  <a:lnTo>
                    <a:pt x="8667170" y="27919"/>
                  </a:lnTo>
                  <a:lnTo>
                    <a:pt x="8698504" y="59253"/>
                  </a:lnTo>
                  <a:lnTo>
                    <a:pt x="8719047" y="98999"/>
                  </a:lnTo>
                  <a:lnTo>
                    <a:pt x="8726424" y="144779"/>
                  </a:lnTo>
                  <a:lnTo>
                    <a:pt x="8726424" y="723900"/>
                  </a:lnTo>
                  <a:lnTo>
                    <a:pt x="8719047" y="769680"/>
                  </a:lnTo>
                  <a:lnTo>
                    <a:pt x="8698504" y="809426"/>
                  </a:lnTo>
                  <a:lnTo>
                    <a:pt x="8667170" y="840760"/>
                  </a:lnTo>
                  <a:lnTo>
                    <a:pt x="8627424" y="861303"/>
                  </a:lnTo>
                  <a:lnTo>
                    <a:pt x="8581644" y="868679"/>
                  </a:lnTo>
                  <a:lnTo>
                    <a:pt x="144780" y="868679"/>
                  </a:lnTo>
                  <a:lnTo>
                    <a:pt x="98999" y="861303"/>
                  </a:lnTo>
                  <a:lnTo>
                    <a:pt x="59253" y="840760"/>
                  </a:lnTo>
                  <a:lnTo>
                    <a:pt x="27919" y="809426"/>
                  </a:lnTo>
                  <a:lnTo>
                    <a:pt x="7376" y="769680"/>
                  </a:lnTo>
                  <a:lnTo>
                    <a:pt x="0" y="723900"/>
                  </a:lnTo>
                  <a:lnTo>
                    <a:pt x="0" y="144779"/>
                  </a:lnTo>
                  <a:close/>
                </a:path>
              </a:pathLst>
            </a:custGeom>
            <a:ln w="12192">
              <a:solidFill>
                <a:srgbClr val="5B9BD4"/>
              </a:solidFill>
            </a:ln>
          </p:spPr>
          <p:txBody>
            <a:bodyPr wrap="square" lIns="0" tIns="0" rIns="0" bIns="0" rtlCol="0"/>
            <a:lstStyle/>
            <a:p>
              <a:endParaRPr sz="1463"/>
            </a:p>
          </p:txBody>
        </p:sp>
        <p:sp>
          <p:nvSpPr>
            <p:cNvPr id="4" name="object 4"/>
            <p:cNvSpPr/>
            <p:nvPr/>
          </p:nvSpPr>
          <p:spPr>
            <a:xfrm>
              <a:off x="847344" y="897635"/>
              <a:ext cx="791210" cy="882650"/>
            </a:xfrm>
            <a:custGeom>
              <a:avLst/>
              <a:gdLst/>
              <a:ahLst/>
              <a:cxnLst/>
              <a:rect l="l" t="t" r="r" b="b"/>
              <a:pathLst>
                <a:path w="791210" h="882650">
                  <a:moveTo>
                    <a:pt x="790956" y="0"/>
                  </a:moveTo>
                  <a:lnTo>
                    <a:pt x="395478" y="275971"/>
                  </a:lnTo>
                  <a:lnTo>
                    <a:pt x="0" y="0"/>
                  </a:lnTo>
                  <a:lnTo>
                    <a:pt x="0" y="606425"/>
                  </a:lnTo>
                  <a:lnTo>
                    <a:pt x="395478" y="882396"/>
                  </a:lnTo>
                  <a:lnTo>
                    <a:pt x="790956" y="606425"/>
                  </a:lnTo>
                  <a:lnTo>
                    <a:pt x="790956" y="0"/>
                  </a:lnTo>
                  <a:close/>
                </a:path>
              </a:pathLst>
            </a:custGeom>
            <a:solidFill>
              <a:srgbClr val="5B9BD4"/>
            </a:solidFill>
          </p:spPr>
          <p:txBody>
            <a:bodyPr wrap="square" lIns="0" tIns="0" rIns="0" bIns="0" rtlCol="0"/>
            <a:lstStyle/>
            <a:p>
              <a:endParaRPr sz="1463"/>
            </a:p>
          </p:txBody>
        </p:sp>
      </p:grpSp>
      <p:sp>
        <p:nvSpPr>
          <p:cNvPr id="5" name="object 5"/>
          <p:cNvSpPr txBox="1"/>
          <p:nvPr/>
        </p:nvSpPr>
        <p:spPr>
          <a:xfrm>
            <a:off x="1511490" y="1382998"/>
            <a:ext cx="6801088" cy="2867612"/>
          </a:xfrm>
          <a:prstGeom prst="rect">
            <a:avLst/>
          </a:prstGeom>
        </p:spPr>
        <p:txBody>
          <a:bodyPr vert="horz" wrap="square" lIns="0" tIns="10319" rIns="0" bIns="0" rtlCol="0">
            <a:spAutoFit/>
          </a:bodyPr>
          <a:lstStyle/>
          <a:p>
            <a:pPr marL="10319" marR="688777">
              <a:spcBef>
                <a:spcPts val="81"/>
              </a:spcBef>
            </a:pPr>
            <a:r>
              <a:rPr sz="1950" b="1" spc="-4" dirty="0">
                <a:solidFill>
                  <a:srgbClr val="5B9BD4"/>
                </a:solidFill>
                <a:latin typeface="Calibri"/>
                <a:cs typeface="Calibri"/>
              </a:rPr>
              <a:t>Çocuğunuzu </a:t>
            </a:r>
            <a:r>
              <a:rPr sz="1950" b="1" spc="-12" dirty="0">
                <a:solidFill>
                  <a:srgbClr val="5B9BD4"/>
                </a:solidFill>
                <a:latin typeface="Calibri"/>
                <a:cs typeface="Calibri"/>
              </a:rPr>
              <a:t>sosyal </a:t>
            </a:r>
            <a:r>
              <a:rPr sz="1950" b="1" spc="-8" dirty="0">
                <a:solidFill>
                  <a:srgbClr val="5B9BD4"/>
                </a:solidFill>
                <a:latin typeface="Calibri"/>
                <a:cs typeface="Calibri"/>
              </a:rPr>
              <a:t>ve duygusal </a:t>
            </a:r>
            <a:r>
              <a:rPr sz="1950" b="1" spc="-4" dirty="0">
                <a:solidFill>
                  <a:srgbClr val="5B9BD4"/>
                </a:solidFill>
                <a:latin typeface="Calibri"/>
                <a:cs typeface="Calibri"/>
              </a:rPr>
              <a:t>beceriler (paylaşma, </a:t>
            </a:r>
            <a:r>
              <a:rPr sz="1950" b="1" spc="-12" dirty="0">
                <a:solidFill>
                  <a:srgbClr val="5B9BD4"/>
                </a:solidFill>
                <a:latin typeface="Calibri"/>
                <a:cs typeface="Calibri"/>
              </a:rPr>
              <a:t>yardım </a:t>
            </a:r>
            <a:r>
              <a:rPr sz="1950" b="1" spc="-431" dirty="0">
                <a:solidFill>
                  <a:srgbClr val="5B9BD4"/>
                </a:solidFill>
                <a:latin typeface="Calibri"/>
                <a:cs typeface="Calibri"/>
              </a:rPr>
              <a:t> </a:t>
            </a:r>
            <a:r>
              <a:rPr sz="1950" b="1" spc="-4" dirty="0">
                <a:solidFill>
                  <a:srgbClr val="5B9BD4"/>
                </a:solidFill>
                <a:latin typeface="Calibri"/>
                <a:cs typeface="Calibri"/>
              </a:rPr>
              <a:t>etme,</a:t>
            </a:r>
            <a:r>
              <a:rPr sz="1950" b="1" dirty="0">
                <a:solidFill>
                  <a:srgbClr val="5B9BD4"/>
                </a:solidFill>
                <a:latin typeface="Calibri"/>
                <a:cs typeface="Calibri"/>
              </a:rPr>
              <a:t> </a:t>
            </a:r>
            <a:r>
              <a:rPr sz="1950" b="1" spc="-8" dirty="0">
                <a:solidFill>
                  <a:srgbClr val="5B9BD4"/>
                </a:solidFill>
                <a:latin typeface="Calibri"/>
                <a:cs typeface="Calibri"/>
              </a:rPr>
              <a:t>duyguların</a:t>
            </a:r>
            <a:r>
              <a:rPr sz="1950" b="1" spc="-12" dirty="0">
                <a:solidFill>
                  <a:srgbClr val="5B9BD4"/>
                </a:solidFill>
                <a:latin typeface="Calibri"/>
                <a:cs typeface="Calibri"/>
              </a:rPr>
              <a:t> </a:t>
            </a:r>
            <a:r>
              <a:rPr sz="1950" b="1" spc="-8" dirty="0">
                <a:solidFill>
                  <a:srgbClr val="5B9BD4"/>
                </a:solidFill>
                <a:latin typeface="Calibri"/>
                <a:cs typeface="Calibri"/>
              </a:rPr>
              <a:t>ifade</a:t>
            </a:r>
            <a:r>
              <a:rPr sz="1950" b="1" spc="8" dirty="0">
                <a:solidFill>
                  <a:srgbClr val="5B9BD4"/>
                </a:solidFill>
                <a:latin typeface="Calibri"/>
                <a:cs typeface="Calibri"/>
              </a:rPr>
              <a:t> </a:t>
            </a:r>
            <a:r>
              <a:rPr sz="1950" b="1" spc="-4" dirty="0">
                <a:solidFill>
                  <a:srgbClr val="5B9BD4"/>
                </a:solidFill>
                <a:latin typeface="Calibri"/>
                <a:cs typeface="Calibri"/>
              </a:rPr>
              <a:t>edilmesi)</a:t>
            </a:r>
            <a:r>
              <a:rPr sz="1950" b="1" spc="-8" dirty="0">
                <a:solidFill>
                  <a:srgbClr val="5B9BD4"/>
                </a:solidFill>
                <a:latin typeface="Calibri"/>
                <a:cs typeface="Calibri"/>
              </a:rPr>
              <a:t> konusunda</a:t>
            </a:r>
            <a:r>
              <a:rPr sz="1950" b="1" spc="4" dirty="0">
                <a:solidFill>
                  <a:srgbClr val="5B9BD4"/>
                </a:solidFill>
                <a:latin typeface="Calibri"/>
                <a:cs typeface="Calibri"/>
              </a:rPr>
              <a:t> </a:t>
            </a:r>
            <a:r>
              <a:rPr sz="1950" b="1" spc="-8" dirty="0">
                <a:solidFill>
                  <a:srgbClr val="5B9BD4"/>
                </a:solidFill>
                <a:latin typeface="Calibri"/>
                <a:cs typeface="Calibri"/>
              </a:rPr>
              <a:t>destekleyin.</a:t>
            </a:r>
            <a:endParaRPr sz="1950">
              <a:latin typeface="Calibri"/>
              <a:cs typeface="Calibri"/>
            </a:endParaRPr>
          </a:p>
          <a:p>
            <a:pPr marL="196056" indent="-185738">
              <a:lnSpc>
                <a:spcPts val="2039"/>
              </a:lnSpc>
              <a:spcBef>
                <a:spcPts val="565"/>
              </a:spcBef>
              <a:buFont typeface="Arial MT"/>
              <a:buChar char="•"/>
              <a:tabLst>
                <a:tab pos="195540" algn="l"/>
                <a:tab pos="196056" algn="l"/>
              </a:tabLst>
            </a:pPr>
            <a:r>
              <a:rPr sz="1788" spc="-4" dirty="0">
                <a:latin typeface="Calibri"/>
                <a:cs typeface="Calibri"/>
              </a:rPr>
              <a:t>Çocuğunuzla,</a:t>
            </a:r>
            <a:r>
              <a:rPr sz="1788" dirty="0">
                <a:latin typeface="Calibri"/>
                <a:cs typeface="Calibri"/>
              </a:rPr>
              <a:t> </a:t>
            </a:r>
            <a:r>
              <a:rPr sz="1788" spc="-8" dirty="0">
                <a:latin typeface="Calibri"/>
                <a:cs typeface="Calibri"/>
              </a:rPr>
              <a:t>zorbalık</a:t>
            </a:r>
            <a:r>
              <a:rPr sz="1788" spc="-4" dirty="0">
                <a:latin typeface="Calibri"/>
                <a:cs typeface="Calibri"/>
              </a:rPr>
              <a:t> </a:t>
            </a:r>
            <a:r>
              <a:rPr sz="1788" spc="-12" dirty="0">
                <a:latin typeface="Calibri"/>
                <a:cs typeface="Calibri"/>
              </a:rPr>
              <a:t>karşısında</a:t>
            </a:r>
            <a:r>
              <a:rPr sz="1788" spc="-20" dirty="0">
                <a:latin typeface="Calibri"/>
                <a:cs typeface="Calibri"/>
              </a:rPr>
              <a:t> </a:t>
            </a:r>
            <a:r>
              <a:rPr sz="1788" spc="-8" dirty="0">
                <a:latin typeface="Calibri"/>
                <a:cs typeface="Calibri"/>
              </a:rPr>
              <a:t>diğer</a:t>
            </a:r>
            <a:r>
              <a:rPr sz="1788" spc="16" dirty="0">
                <a:latin typeface="Calibri"/>
                <a:cs typeface="Calibri"/>
              </a:rPr>
              <a:t> </a:t>
            </a:r>
            <a:r>
              <a:rPr sz="1788" spc="-8" dirty="0">
                <a:latin typeface="Calibri"/>
                <a:cs typeface="Calibri"/>
              </a:rPr>
              <a:t>öğrencilerin</a:t>
            </a:r>
            <a:r>
              <a:rPr sz="1788" spc="-16" dirty="0">
                <a:latin typeface="Calibri"/>
                <a:cs typeface="Calibri"/>
              </a:rPr>
              <a:t> </a:t>
            </a:r>
            <a:r>
              <a:rPr sz="1788" spc="-4" dirty="0">
                <a:latin typeface="Calibri"/>
                <a:cs typeface="Calibri"/>
              </a:rPr>
              <a:t>neler</a:t>
            </a:r>
            <a:r>
              <a:rPr sz="1788" spc="4" dirty="0">
                <a:latin typeface="Calibri"/>
                <a:cs typeface="Calibri"/>
              </a:rPr>
              <a:t> </a:t>
            </a:r>
            <a:r>
              <a:rPr sz="1788" spc="-4" dirty="0">
                <a:latin typeface="Calibri"/>
                <a:cs typeface="Calibri"/>
              </a:rPr>
              <a:t>hissedebileceği</a:t>
            </a:r>
            <a:endParaRPr sz="1788">
              <a:latin typeface="Calibri"/>
              <a:cs typeface="Calibri"/>
            </a:endParaRPr>
          </a:p>
          <a:p>
            <a:pPr marL="196056">
              <a:lnSpc>
                <a:spcPts val="2039"/>
              </a:lnSpc>
            </a:pPr>
            <a:r>
              <a:rPr sz="1788" spc="-8" dirty="0">
                <a:latin typeface="Calibri"/>
                <a:cs typeface="Calibri"/>
              </a:rPr>
              <a:t>üzerinde</a:t>
            </a:r>
            <a:r>
              <a:rPr sz="1788" spc="-33" dirty="0">
                <a:latin typeface="Calibri"/>
                <a:cs typeface="Calibri"/>
              </a:rPr>
              <a:t> </a:t>
            </a:r>
            <a:r>
              <a:rPr sz="1788" spc="-12" dirty="0">
                <a:latin typeface="Calibri"/>
                <a:cs typeface="Calibri"/>
              </a:rPr>
              <a:t>konuşun.</a:t>
            </a:r>
            <a:endParaRPr sz="1788">
              <a:latin typeface="Calibri"/>
              <a:cs typeface="Calibri"/>
            </a:endParaRPr>
          </a:p>
          <a:p>
            <a:pPr marL="196056" marR="458668" indent="-185738">
              <a:lnSpc>
                <a:spcPts val="1934"/>
              </a:lnSpc>
              <a:spcBef>
                <a:spcPts val="837"/>
              </a:spcBef>
              <a:buFont typeface="Arial MT"/>
              <a:buChar char="•"/>
              <a:tabLst>
                <a:tab pos="195540" algn="l"/>
                <a:tab pos="196056" algn="l"/>
              </a:tabLst>
            </a:pPr>
            <a:r>
              <a:rPr sz="1788" spc="-12" dirty="0">
                <a:latin typeface="Calibri"/>
                <a:cs typeface="Calibri"/>
              </a:rPr>
              <a:t>Herkesin</a:t>
            </a:r>
            <a:r>
              <a:rPr sz="1788" spc="20" dirty="0">
                <a:latin typeface="Calibri"/>
                <a:cs typeface="Calibri"/>
              </a:rPr>
              <a:t> </a:t>
            </a:r>
            <a:r>
              <a:rPr sz="1788" spc="-8" dirty="0">
                <a:latin typeface="Calibri"/>
                <a:cs typeface="Calibri"/>
              </a:rPr>
              <a:t>farklı</a:t>
            </a:r>
            <a:r>
              <a:rPr sz="1788" dirty="0">
                <a:latin typeface="Calibri"/>
                <a:cs typeface="Calibri"/>
              </a:rPr>
              <a:t> </a:t>
            </a:r>
            <a:r>
              <a:rPr sz="1788" spc="-8" dirty="0">
                <a:latin typeface="Calibri"/>
                <a:cs typeface="Calibri"/>
              </a:rPr>
              <a:t>özellikleri</a:t>
            </a:r>
            <a:r>
              <a:rPr sz="1788" spc="4" dirty="0">
                <a:latin typeface="Calibri"/>
                <a:cs typeface="Calibri"/>
              </a:rPr>
              <a:t> </a:t>
            </a:r>
            <a:r>
              <a:rPr sz="1788" spc="-8" dirty="0">
                <a:latin typeface="Calibri"/>
                <a:cs typeface="Calibri"/>
              </a:rPr>
              <a:t>olduğunu</a:t>
            </a:r>
            <a:r>
              <a:rPr sz="1788" dirty="0">
                <a:latin typeface="Calibri"/>
                <a:cs typeface="Calibri"/>
              </a:rPr>
              <a:t> </a:t>
            </a:r>
            <a:r>
              <a:rPr sz="1788" spc="-8" dirty="0">
                <a:latin typeface="Calibri"/>
                <a:cs typeface="Calibri"/>
              </a:rPr>
              <a:t>vurgulayın.</a:t>
            </a:r>
            <a:r>
              <a:rPr sz="1788" spc="-24" dirty="0">
                <a:latin typeface="Calibri"/>
                <a:cs typeface="Calibri"/>
              </a:rPr>
              <a:t> </a:t>
            </a:r>
            <a:r>
              <a:rPr sz="1788" spc="-4" dirty="0">
                <a:latin typeface="Calibri"/>
                <a:cs typeface="Calibri"/>
              </a:rPr>
              <a:t>Bu</a:t>
            </a:r>
            <a:r>
              <a:rPr sz="1788" dirty="0">
                <a:latin typeface="Calibri"/>
                <a:cs typeface="Calibri"/>
              </a:rPr>
              <a:t> </a:t>
            </a:r>
            <a:r>
              <a:rPr sz="1788" spc="-8" dirty="0">
                <a:latin typeface="Calibri"/>
                <a:cs typeface="Calibri"/>
              </a:rPr>
              <a:t>farklılıkları</a:t>
            </a:r>
            <a:r>
              <a:rPr sz="1788" spc="-24" dirty="0">
                <a:latin typeface="Calibri"/>
                <a:cs typeface="Calibri"/>
              </a:rPr>
              <a:t> </a:t>
            </a:r>
            <a:r>
              <a:rPr sz="1788" spc="-8" dirty="0">
                <a:latin typeface="Calibri"/>
                <a:cs typeface="Calibri"/>
              </a:rPr>
              <a:t>kabul </a:t>
            </a:r>
            <a:r>
              <a:rPr sz="1788" spc="-4" dirty="0">
                <a:latin typeface="Calibri"/>
                <a:cs typeface="Calibri"/>
              </a:rPr>
              <a:t> </a:t>
            </a:r>
            <a:r>
              <a:rPr sz="1788" spc="-8" dirty="0">
                <a:latin typeface="Calibri"/>
                <a:cs typeface="Calibri"/>
              </a:rPr>
              <a:t>edebilmesi</a:t>
            </a:r>
            <a:r>
              <a:rPr sz="1788" spc="16" dirty="0">
                <a:latin typeface="Calibri"/>
                <a:cs typeface="Calibri"/>
              </a:rPr>
              <a:t> </a:t>
            </a:r>
            <a:r>
              <a:rPr sz="1788" spc="-4" dirty="0">
                <a:latin typeface="Calibri"/>
                <a:cs typeface="Calibri"/>
              </a:rPr>
              <a:t>için</a:t>
            </a:r>
            <a:r>
              <a:rPr sz="1788" spc="4" dirty="0">
                <a:latin typeface="Calibri"/>
                <a:cs typeface="Calibri"/>
              </a:rPr>
              <a:t> </a:t>
            </a:r>
            <a:r>
              <a:rPr sz="1788" spc="-12" dirty="0">
                <a:latin typeface="Calibri"/>
                <a:cs typeface="Calibri"/>
              </a:rPr>
              <a:t>hikayeler</a:t>
            </a:r>
            <a:r>
              <a:rPr sz="1788" spc="4" dirty="0">
                <a:latin typeface="Calibri"/>
                <a:cs typeface="Calibri"/>
              </a:rPr>
              <a:t> </a:t>
            </a:r>
            <a:r>
              <a:rPr sz="1788" spc="-8" dirty="0">
                <a:latin typeface="Calibri"/>
                <a:cs typeface="Calibri"/>
              </a:rPr>
              <a:t>okuyun,</a:t>
            </a:r>
            <a:r>
              <a:rPr sz="1788" spc="8" dirty="0">
                <a:latin typeface="Calibri"/>
                <a:cs typeface="Calibri"/>
              </a:rPr>
              <a:t> </a:t>
            </a:r>
            <a:r>
              <a:rPr sz="1788" spc="-8" dirty="0">
                <a:latin typeface="Calibri"/>
                <a:cs typeface="Calibri"/>
              </a:rPr>
              <a:t>oyunlar</a:t>
            </a:r>
            <a:r>
              <a:rPr sz="1788" spc="4" dirty="0">
                <a:latin typeface="Calibri"/>
                <a:cs typeface="Calibri"/>
              </a:rPr>
              <a:t> </a:t>
            </a:r>
            <a:r>
              <a:rPr sz="1788" spc="-8" dirty="0">
                <a:latin typeface="Calibri"/>
                <a:cs typeface="Calibri"/>
              </a:rPr>
              <a:t>oynayın.</a:t>
            </a:r>
            <a:r>
              <a:rPr sz="1788" spc="-4" dirty="0">
                <a:latin typeface="Calibri"/>
                <a:cs typeface="Calibri"/>
              </a:rPr>
              <a:t> Basit</a:t>
            </a:r>
            <a:r>
              <a:rPr sz="1788" dirty="0">
                <a:latin typeface="Calibri"/>
                <a:cs typeface="Calibri"/>
              </a:rPr>
              <a:t> </a:t>
            </a:r>
            <a:r>
              <a:rPr sz="1788" spc="-8" dirty="0">
                <a:latin typeface="Calibri"/>
                <a:cs typeface="Calibri"/>
              </a:rPr>
              <a:t>senaryolar </a:t>
            </a:r>
            <a:r>
              <a:rPr sz="1788" spc="-390" dirty="0">
                <a:latin typeface="Calibri"/>
                <a:cs typeface="Calibri"/>
              </a:rPr>
              <a:t> </a:t>
            </a:r>
            <a:r>
              <a:rPr sz="1788" spc="-4" dirty="0">
                <a:latin typeface="Calibri"/>
                <a:cs typeface="Calibri"/>
              </a:rPr>
              <a:t>canlandırın.</a:t>
            </a:r>
            <a:endParaRPr sz="1788">
              <a:latin typeface="Calibri"/>
              <a:cs typeface="Calibri"/>
            </a:endParaRPr>
          </a:p>
          <a:p>
            <a:pPr marL="196056" marR="20638" indent="-185738">
              <a:lnSpc>
                <a:spcPts val="1934"/>
              </a:lnSpc>
              <a:spcBef>
                <a:spcPts val="800"/>
              </a:spcBef>
              <a:buFont typeface="Arial MT"/>
              <a:buChar char="•"/>
              <a:tabLst>
                <a:tab pos="195540" algn="l"/>
                <a:tab pos="196056" algn="l"/>
              </a:tabLst>
            </a:pPr>
            <a:r>
              <a:rPr sz="1788" spc="-8" dirty="0">
                <a:latin typeface="Calibri"/>
                <a:cs typeface="Calibri"/>
              </a:rPr>
              <a:t>Çocuğunuzun</a:t>
            </a:r>
            <a:r>
              <a:rPr sz="1788" spc="4" dirty="0">
                <a:latin typeface="Calibri"/>
                <a:cs typeface="Calibri"/>
              </a:rPr>
              <a:t> </a:t>
            </a:r>
            <a:r>
              <a:rPr sz="1788" spc="-12" dirty="0">
                <a:latin typeface="Calibri"/>
                <a:cs typeface="Calibri"/>
              </a:rPr>
              <a:t>sosyal</a:t>
            </a:r>
            <a:r>
              <a:rPr sz="1788" spc="4" dirty="0">
                <a:latin typeface="Calibri"/>
                <a:cs typeface="Calibri"/>
              </a:rPr>
              <a:t> </a:t>
            </a:r>
            <a:r>
              <a:rPr sz="1788" spc="-12" dirty="0">
                <a:latin typeface="Calibri"/>
                <a:cs typeface="Calibri"/>
              </a:rPr>
              <a:t>ve</a:t>
            </a:r>
            <a:r>
              <a:rPr sz="1788" spc="8" dirty="0">
                <a:latin typeface="Calibri"/>
                <a:cs typeface="Calibri"/>
              </a:rPr>
              <a:t> </a:t>
            </a:r>
            <a:r>
              <a:rPr sz="1788" spc="-8" dirty="0">
                <a:latin typeface="Calibri"/>
                <a:cs typeface="Calibri"/>
              </a:rPr>
              <a:t>duygusal</a:t>
            </a:r>
            <a:r>
              <a:rPr sz="1788" spc="-4" dirty="0">
                <a:latin typeface="Calibri"/>
                <a:cs typeface="Calibri"/>
              </a:rPr>
              <a:t> becerilerini</a:t>
            </a:r>
            <a:r>
              <a:rPr sz="1788" dirty="0">
                <a:latin typeface="Calibri"/>
                <a:cs typeface="Calibri"/>
              </a:rPr>
              <a:t> </a:t>
            </a:r>
            <a:r>
              <a:rPr sz="1788" spc="-8" dirty="0">
                <a:latin typeface="Calibri"/>
                <a:cs typeface="Calibri"/>
              </a:rPr>
              <a:t>geliştirmesinde</a:t>
            </a:r>
            <a:r>
              <a:rPr sz="1788" spc="28" dirty="0">
                <a:latin typeface="Calibri"/>
                <a:cs typeface="Calibri"/>
              </a:rPr>
              <a:t> </a:t>
            </a:r>
            <a:r>
              <a:rPr sz="1788" spc="-4" dirty="0">
                <a:latin typeface="Calibri"/>
                <a:cs typeface="Calibri"/>
              </a:rPr>
              <a:t>ona</a:t>
            </a:r>
            <a:r>
              <a:rPr sz="1788" spc="4" dirty="0">
                <a:latin typeface="Calibri"/>
                <a:cs typeface="Calibri"/>
              </a:rPr>
              <a:t> </a:t>
            </a:r>
            <a:r>
              <a:rPr sz="1788" spc="-12" dirty="0">
                <a:latin typeface="Calibri"/>
                <a:cs typeface="Calibri"/>
              </a:rPr>
              <a:t>destek </a:t>
            </a:r>
            <a:r>
              <a:rPr sz="1788" spc="-393" dirty="0">
                <a:latin typeface="Calibri"/>
                <a:cs typeface="Calibri"/>
              </a:rPr>
              <a:t> </a:t>
            </a:r>
            <a:r>
              <a:rPr sz="1788" spc="-8" dirty="0">
                <a:latin typeface="Calibri"/>
                <a:cs typeface="Calibri"/>
              </a:rPr>
              <a:t>sağlayın.</a:t>
            </a:r>
            <a:r>
              <a:rPr sz="1788" spc="-16" dirty="0">
                <a:latin typeface="Calibri"/>
                <a:cs typeface="Calibri"/>
              </a:rPr>
              <a:t> </a:t>
            </a:r>
            <a:r>
              <a:rPr sz="1788" spc="-4" dirty="0">
                <a:latin typeface="Calibri"/>
                <a:cs typeface="Calibri"/>
              </a:rPr>
              <a:t>Bu </a:t>
            </a:r>
            <a:r>
              <a:rPr sz="1788" spc="-16" dirty="0">
                <a:latin typeface="Calibri"/>
                <a:cs typeface="Calibri"/>
              </a:rPr>
              <a:t>konuda</a:t>
            </a:r>
            <a:r>
              <a:rPr sz="1788" spc="-4" dirty="0">
                <a:latin typeface="Calibri"/>
                <a:cs typeface="Calibri"/>
              </a:rPr>
              <a:t> </a:t>
            </a:r>
            <a:r>
              <a:rPr sz="1788" spc="-8" dirty="0">
                <a:latin typeface="Calibri"/>
                <a:cs typeface="Calibri"/>
              </a:rPr>
              <a:t>kitaplar</a:t>
            </a:r>
            <a:r>
              <a:rPr sz="1788" spc="-4" dirty="0">
                <a:latin typeface="Calibri"/>
                <a:cs typeface="Calibri"/>
              </a:rPr>
              <a:t> </a:t>
            </a:r>
            <a:r>
              <a:rPr sz="1788" spc="-8" dirty="0">
                <a:latin typeface="Calibri"/>
                <a:cs typeface="Calibri"/>
              </a:rPr>
              <a:t>okuyun</a:t>
            </a:r>
            <a:r>
              <a:rPr sz="1788" spc="-4" dirty="0">
                <a:latin typeface="Calibri"/>
                <a:cs typeface="Calibri"/>
              </a:rPr>
              <a:t> </a:t>
            </a:r>
            <a:r>
              <a:rPr sz="1788" spc="-16" dirty="0">
                <a:latin typeface="Calibri"/>
                <a:cs typeface="Calibri"/>
              </a:rPr>
              <a:t>ve</a:t>
            </a:r>
            <a:r>
              <a:rPr sz="1788" dirty="0">
                <a:latin typeface="Calibri"/>
                <a:cs typeface="Calibri"/>
              </a:rPr>
              <a:t> </a:t>
            </a:r>
            <a:r>
              <a:rPr sz="1788" spc="-8" dirty="0">
                <a:latin typeface="Calibri"/>
                <a:cs typeface="Calibri"/>
              </a:rPr>
              <a:t>yaşına</a:t>
            </a:r>
            <a:r>
              <a:rPr sz="1788" spc="4" dirty="0">
                <a:latin typeface="Calibri"/>
                <a:cs typeface="Calibri"/>
              </a:rPr>
              <a:t> </a:t>
            </a:r>
            <a:r>
              <a:rPr sz="1788" spc="-8" dirty="0">
                <a:latin typeface="Calibri"/>
                <a:cs typeface="Calibri"/>
              </a:rPr>
              <a:t>uygun </a:t>
            </a:r>
            <a:r>
              <a:rPr sz="1788" spc="-4" dirty="0">
                <a:latin typeface="Calibri"/>
                <a:cs typeface="Calibri"/>
              </a:rPr>
              <a:t>etkinlikler</a:t>
            </a:r>
            <a:endParaRPr sz="1788">
              <a:latin typeface="Calibri"/>
              <a:cs typeface="Calibri"/>
            </a:endParaRPr>
          </a:p>
          <a:p>
            <a:pPr marL="196056">
              <a:lnSpc>
                <a:spcPts val="1897"/>
              </a:lnSpc>
            </a:pPr>
            <a:r>
              <a:rPr sz="1788" spc="-8" dirty="0">
                <a:latin typeface="Calibri"/>
                <a:cs typeface="Calibri"/>
              </a:rPr>
              <a:t>gerçekleştirin.</a:t>
            </a:r>
            <a:endParaRPr sz="1788">
              <a:latin typeface="Calibri"/>
              <a:cs typeface="Calibri"/>
            </a:endParaRPr>
          </a:p>
        </p:txBody>
      </p:sp>
      <p:sp>
        <p:nvSpPr>
          <p:cNvPr id="6" name="object 6"/>
          <p:cNvSpPr txBox="1"/>
          <p:nvPr/>
        </p:nvSpPr>
        <p:spPr>
          <a:xfrm>
            <a:off x="878745" y="1506308"/>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4.</a:t>
            </a:r>
            <a:endParaRPr sz="2925">
              <a:latin typeface="Calibri"/>
              <a:cs typeface="Calibri"/>
            </a:endParaRPr>
          </a:p>
        </p:txBody>
      </p:sp>
      <p:sp>
        <p:nvSpPr>
          <p:cNvPr id="7" name="object 7"/>
          <p:cNvSpPr/>
          <p:nvPr/>
        </p:nvSpPr>
        <p:spPr>
          <a:xfrm>
            <a:off x="702088" y="4154615"/>
            <a:ext cx="620673" cy="701159"/>
          </a:xfrm>
          <a:custGeom>
            <a:avLst/>
            <a:gdLst/>
            <a:ahLst/>
            <a:cxnLst/>
            <a:rect l="l" t="t" r="r" b="b"/>
            <a:pathLst>
              <a:path w="763905" h="862964">
                <a:moveTo>
                  <a:pt x="763523" y="0"/>
                </a:moveTo>
                <a:lnTo>
                  <a:pt x="381761" y="266319"/>
                </a:lnTo>
                <a:lnTo>
                  <a:pt x="0" y="0"/>
                </a:lnTo>
                <a:lnTo>
                  <a:pt x="0" y="596265"/>
                </a:lnTo>
                <a:lnTo>
                  <a:pt x="381761" y="862584"/>
                </a:lnTo>
                <a:lnTo>
                  <a:pt x="763523" y="596265"/>
                </a:lnTo>
                <a:lnTo>
                  <a:pt x="763523" y="0"/>
                </a:lnTo>
                <a:close/>
              </a:path>
            </a:pathLst>
          </a:custGeom>
          <a:solidFill>
            <a:srgbClr val="5B9BD4"/>
          </a:solidFill>
        </p:spPr>
        <p:txBody>
          <a:bodyPr wrap="square" lIns="0" tIns="0" rIns="0" bIns="0" rtlCol="0"/>
          <a:lstStyle/>
          <a:p>
            <a:endParaRPr sz="1463"/>
          </a:p>
        </p:txBody>
      </p:sp>
      <p:sp>
        <p:nvSpPr>
          <p:cNvPr id="8" name="object 8"/>
          <p:cNvSpPr txBox="1"/>
          <p:nvPr/>
        </p:nvSpPr>
        <p:spPr>
          <a:xfrm>
            <a:off x="888404" y="4246554"/>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5.</a:t>
            </a:r>
            <a:endParaRPr sz="2925">
              <a:latin typeface="Calibri"/>
              <a:cs typeface="Calibri"/>
            </a:endParaRPr>
          </a:p>
        </p:txBody>
      </p:sp>
      <p:sp>
        <p:nvSpPr>
          <p:cNvPr id="9" name="object 9"/>
          <p:cNvSpPr txBox="1"/>
          <p:nvPr/>
        </p:nvSpPr>
        <p:spPr>
          <a:xfrm>
            <a:off x="1727978" y="4361774"/>
            <a:ext cx="1976557" cy="310502"/>
          </a:xfrm>
          <a:prstGeom prst="rect">
            <a:avLst/>
          </a:prstGeom>
        </p:spPr>
        <p:txBody>
          <a:bodyPr vert="horz" wrap="square" lIns="0" tIns="10319" rIns="0" bIns="0" rtlCol="0">
            <a:spAutoFit/>
          </a:bodyPr>
          <a:lstStyle/>
          <a:p>
            <a:pPr marL="10319">
              <a:spcBef>
                <a:spcPts val="81"/>
              </a:spcBef>
            </a:pPr>
            <a:r>
              <a:rPr sz="1950" b="1" spc="-8" dirty="0">
                <a:solidFill>
                  <a:srgbClr val="5B9BD4"/>
                </a:solidFill>
                <a:latin typeface="Calibri"/>
                <a:cs typeface="Calibri"/>
              </a:rPr>
              <a:t>Okulu</a:t>
            </a:r>
            <a:r>
              <a:rPr sz="1950" b="1" spc="-53" dirty="0">
                <a:solidFill>
                  <a:srgbClr val="5B9BD4"/>
                </a:solidFill>
                <a:latin typeface="Calibri"/>
                <a:cs typeface="Calibri"/>
              </a:rPr>
              <a:t> </a:t>
            </a:r>
            <a:r>
              <a:rPr sz="1950" b="1" spc="-4" dirty="0">
                <a:solidFill>
                  <a:srgbClr val="5B9BD4"/>
                </a:solidFill>
                <a:latin typeface="Calibri"/>
                <a:cs typeface="Calibri"/>
              </a:rPr>
              <a:t>bilgilendirin.</a:t>
            </a:r>
            <a:endParaRPr sz="1950">
              <a:latin typeface="Calibri"/>
              <a:cs typeface="Calibri"/>
            </a:endParaRPr>
          </a:p>
        </p:txBody>
      </p:sp>
      <p:sp>
        <p:nvSpPr>
          <p:cNvPr id="10" name="object 10"/>
          <p:cNvSpPr txBox="1"/>
          <p:nvPr/>
        </p:nvSpPr>
        <p:spPr>
          <a:xfrm>
            <a:off x="1511490" y="4814230"/>
            <a:ext cx="6643727" cy="1026595"/>
          </a:xfrm>
          <a:prstGeom prst="rect">
            <a:avLst/>
          </a:prstGeom>
        </p:spPr>
        <p:txBody>
          <a:bodyPr vert="horz" wrap="square" lIns="0" tIns="72231" rIns="0" bIns="0" rtlCol="0">
            <a:spAutoFit/>
          </a:bodyPr>
          <a:lstStyle/>
          <a:p>
            <a:pPr marL="231656" indent="-221853">
              <a:spcBef>
                <a:spcPts val="569"/>
              </a:spcBef>
              <a:buFont typeface="Arial MT"/>
              <a:buChar char="•"/>
              <a:tabLst>
                <a:tab pos="231656" algn="l"/>
                <a:tab pos="232172" algn="l"/>
              </a:tabLst>
            </a:pPr>
            <a:r>
              <a:rPr sz="1788" spc="-12" dirty="0">
                <a:latin typeface="Calibri"/>
                <a:cs typeface="Calibri"/>
              </a:rPr>
              <a:t>Okul </a:t>
            </a:r>
            <a:r>
              <a:rPr sz="1788" spc="-4" dirty="0">
                <a:latin typeface="Calibri"/>
                <a:cs typeface="Calibri"/>
              </a:rPr>
              <a:t>ile </a:t>
            </a:r>
            <a:r>
              <a:rPr sz="1788" spc="-8" dirty="0">
                <a:latin typeface="Calibri"/>
                <a:cs typeface="Calibri"/>
              </a:rPr>
              <a:t>mutlaka temasa</a:t>
            </a:r>
            <a:r>
              <a:rPr sz="1788" spc="8" dirty="0">
                <a:latin typeface="Calibri"/>
                <a:cs typeface="Calibri"/>
              </a:rPr>
              <a:t> </a:t>
            </a:r>
            <a:r>
              <a:rPr sz="1788" spc="-8" dirty="0">
                <a:latin typeface="Calibri"/>
                <a:cs typeface="Calibri"/>
              </a:rPr>
              <a:t>geçin.</a:t>
            </a:r>
            <a:endParaRPr sz="1788">
              <a:latin typeface="Calibri"/>
              <a:cs typeface="Calibri"/>
            </a:endParaRPr>
          </a:p>
          <a:p>
            <a:pPr marL="231656" indent="-221853">
              <a:spcBef>
                <a:spcPts val="488"/>
              </a:spcBef>
              <a:buFont typeface="Arial MT"/>
              <a:buChar char="•"/>
              <a:tabLst>
                <a:tab pos="231656" algn="l"/>
                <a:tab pos="232172" algn="l"/>
              </a:tabLst>
            </a:pPr>
            <a:r>
              <a:rPr sz="1788" spc="-12" dirty="0">
                <a:latin typeface="Calibri"/>
                <a:cs typeface="Calibri"/>
              </a:rPr>
              <a:t>Psikolojik </a:t>
            </a:r>
            <a:r>
              <a:rPr sz="1788" spc="-4" dirty="0">
                <a:latin typeface="Calibri"/>
                <a:cs typeface="Calibri"/>
              </a:rPr>
              <a:t>danışman/rehber </a:t>
            </a:r>
            <a:r>
              <a:rPr sz="1788" spc="-8" dirty="0">
                <a:latin typeface="Calibri"/>
                <a:cs typeface="Calibri"/>
              </a:rPr>
              <a:t>öğretmen</a:t>
            </a:r>
            <a:r>
              <a:rPr sz="1788" spc="12" dirty="0">
                <a:latin typeface="Calibri"/>
                <a:cs typeface="Calibri"/>
              </a:rPr>
              <a:t> </a:t>
            </a:r>
            <a:r>
              <a:rPr sz="1788" spc="-12" dirty="0">
                <a:latin typeface="Calibri"/>
                <a:cs typeface="Calibri"/>
              </a:rPr>
              <a:t>ve</a:t>
            </a:r>
            <a:r>
              <a:rPr sz="1788" spc="12" dirty="0">
                <a:latin typeface="Calibri"/>
                <a:cs typeface="Calibri"/>
              </a:rPr>
              <a:t> </a:t>
            </a:r>
            <a:r>
              <a:rPr sz="1788" spc="-8" dirty="0">
                <a:latin typeface="Calibri"/>
                <a:cs typeface="Calibri"/>
              </a:rPr>
              <a:t>öğretmeniyle</a:t>
            </a:r>
            <a:r>
              <a:rPr sz="1788" spc="37" dirty="0">
                <a:latin typeface="Calibri"/>
                <a:cs typeface="Calibri"/>
              </a:rPr>
              <a:t> </a:t>
            </a:r>
            <a:r>
              <a:rPr sz="1788" spc="-4" dirty="0">
                <a:latin typeface="Calibri"/>
                <a:cs typeface="Calibri"/>
              </a:rPr>
              <a:t>iş</a:t>
            </a:r>
            <a:r>
              <a:rPr sz="1788" spc="4" dirty="0">
                <a:latin typeface="Calibri"/>
                <a:cs typeface="Calibri"/>
              </a:rPr>
              <a:t> </a:t>
            </a:r>
            <a:r>
              <a:rPr sz="1788" spc="-8" dirty="0">
                <a:latin typeface="Calibri"/>
                <a:cs typeface="Calibri"/>
              </a:rPr>
              <a:t>birliği </a:t>
            </a:r>
            <a:r>
              <a:rPr sz="1788" spc="-12" dirty="0">
                <a:latin typeface="Calibri"/>
                <a:cs typeface="Calibri"/>
              </a:rPr>
              <a:t>kurun.</a:t>
            </a:r>
            <a:endParaRPr sz="1788">
              <a:latin typeface="Calibri"/>
              <a:cs typeface="Calibri"/>
            </a:endParaRPr>
          </a:p>
          <a:p>
            <a:pPr marL="231656" indent="-221853">
              <a:spcBef>
                <a:spcPts val="488"/>
              </a:spcBef>
              <a:buFont typeface="Arial MT"/>
              <a:buChar char="•"/>
              <a:tabLst>
                <a:tab pos="231656" algn="l"/>
                <a:tab pos="232172" algn="l"/>
              </a:tabLst>
            </a:pPr>
            <a:r>
              <a:rPr sz="1788" spc="-8" dirty="0">
                <a:latin typeface="Calibri"/>
                <a:cs typeface="Calibri"/>
              </a:rPr>
              <a:t>Gerektiği</a:t>
            </a:r>
            <a:r>
              <a:rPr sz="1788" spc="12" dirty="0">
                <a:latin typeface="Calibri"/>
                <a:cs typeface="Calibri"/>
              </a:rPr>
              <a:t> </a:t>
            </a:r>
            <a:r>
              <a:rPr sz="1788" spc="-12" dirty="0">
                <a:latin typeface="Calibri"/>
                <a:cs typeface="Calibri"/>
              </a:rPr>
              <a:t>zaman</a:t>
            </a:r>
            <a:r>
              <a:rPr sz="1788" spc="16" dirty="0">
                <a:latin typeface="Calibri"/>
                <a:cs typeface="Calibri"/>
              </a:rPr>
              <a:t> </a:t>
            </a:r>
            <a:r>
              <a:rPr sz="1788" spc="-8" dirty="0">
                <a:latin typeface="Calibri"/>
                <a:cs typeface="Calibri"/>
              </a:rPr>
              <a:t>uzman</a:t>
            </a:r>
            <a:r>
              <a:rPr sz="1788" spc="4" dirty="0">
                <a:latin typeface="Calibri"/>
                <a:cs typeface="Calibri"/>
              </a:rPr>
              <a:t> </a:t>
            </a:r>
            <a:r>
              <a:rPr sz="1788" spc="-12" dirty="0">
                <a:latin typeface="Calibri"/>
                <a:cs typeface="Calibri"/>
              </a:rPr>
              <a:t>desteği</a:t>
            </a:r>
            <a:r>
              <a:rPr sz="1788" spc="20" dirty="0">
                <a:latin typeface="Calibri"/>
                <a:cs typeface="Calibri"/>
              </a:rPr>
              <a:t> </a:t>
            </a:r>
            <a:r>
              <a:rPr sz="1788" spc="-8" dirty="0">
                <a:latin typeface="Calibri"/>
                <a:cs typeface="Calibri"/>
              </a:rPr>
              <a:t>almaktan</a:t>
            </a:r>
            <a:r>
              <a:rPr sz="1788" spc="-4" dirty="0">
                <a:latin typeface="Calibri"/>
                <a:cs typeface="Calibri"/>
              </a:rPr>
              <a:t> çekinmeyin.</a:t>
            </a:r>
            <a:endParaRPr sz="1788">
              <a:latin typeface="Calibri"/>
              <a:cs typeface="Calibri"/>
            </a:endParaRPr>
          </a:p>
        </p:txBody>
      </p:sp>
      <p:sp>
        <p:nvSpPr>
          <p:cNvPr id="11" name="object 11"/>
          <p:cNvSpPr/>
          <p:nvPr/>
        </p:nvSpPr>
        <p:spPr>
          <a:xfrm>
            <a:off x="1241965" y="4283392"/>
            <a:ext cx="7140059" cy="526256"/>
          </a:xfrm>
          <a:custGeom>
            <a:avLst/>
            <a:gdLst/>
            <a:ahLst/>
            <a:cxnLst/>
            <a:rect l="l" t="t" r="r" b="b"/>
            <a:pathLst>
              <a:path w="8787765" h="647700">
                <a:moveTo>
                  <a:pt x="0" y="107950"/>
                </a:moveTo>
                <a:lnTo>
                  <a:pt x="8491" y="65954"/>
                </a:lnTo>
                <a:lnTo>
                  <a:pt x="31638" y="31638"/>
                </a:lnTo>
                <a:lnTo>
                  <a:pt x="65954" y="8491"/>
                </a:lnTo>
                <a:lnTo>
                  <a:pt x="107950" y="0"/>
                </a:lnTo>
                <a:lnTo>
                  <a:pt x="8679434" y="0"/>
                </a:lnTo>
                <a:lnTo>
                  <a:pt x="8721429" y="8491"/>
                </a:lnTo>
                <a:lnTo>
                  <a:pt x="8755745" y="31638"/>
                </a:lnTo>
                <a:lnTo>
                  <a:pt x="8778892" y="65954"/>
                </a:lnTo>
                <a:lnTo>
                  <a:pt x="8787384" y="107950"/>
                </a:lnTo>
                <a:lnTo>
                  <a:pt x="8787384" y="539750"/>
                </a:lnTo>
                <a:lnTo>
                  <a:pt x="8778892" y="581745"/>
                </a:lnTo>
                <a:lnTo>
                  <a:pt x="8755745" y="616061"/>
                </a:lnTo>
                <a:lnTo>
                  <a:pt x="8721429" y="639208"/>
                </a:lnTo>
                <a:lnTo>
                  <a:pt x="8679434" y="647700"/>
                </a:lnTo>
                <a:lnTo>
                  <a:pt x="107950" y="647700"/>
                </a:lnTo>
                <a:lnTo>
                  <a:pt x="65954" y="639208"/>
                </a:lnTo>
                <a:lnTo>
                  <a:pt x="31638" y="616061"/>
                </a:lnTo>
                <a:lnTo>
                  <a:pt x="8491" y="581745"/>
                </a:lnTo>
                <a:lnTo>
                  <a:pt x="0" y="539750"/>
                </a:lnTo>
                <a:lnTo>
                  <a:pt x="0" y="107950"/>
                </a:lnTo>
                <a:close/>
              </a:path>
            </a:pathLst>
          </a:custGeom>
          <a:ln w="12192">
            <a:solidFill>
              <a:srgbClr val="5B9BD4"/>
            </a:solidFill>
          </a:ln>
        </p:spPr>
        <p:txBody>
          <a:bodyPr wrap="square" lIns="0" tIns="0" rIns="0" bIns="0" rtlCol="0"/>
          <a:lstStyle/>
          <a:p>
            <a:endParaRPr sz="1463"/>
          </a:p>
        </p:txBody>
      </p:sp>
      <p:sp>
        <p:nvSpPr>
          <p:cNvPr id="13" name="object 13"/>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32</a:t>
            </a:fld>
            <a:endParaRPr dirty="0"/>
          </a:p>
        </p:txBody>
      </p:sp>
      <p:sp>
        <p:nvSpPr>
          <p:cNvPr id="16" name="object 14">
            <a:extLst>
              <a:ext uri="{FF2B5EF4-FFF2-40B4-BE49-F238E27FC236}">
                <a16:creationId xmlns:a16="http://schemas.microsoft.com/office/drawing/2014/main" xmlns="" id="{766F282A-14EA-7590-6482-F01C728B8F02}"/>
              </a:ext>
            </a:extLst>
          </p:cNvPr>
          <p:cNvSpPr txBox="1"/>
          <p:nvPr/>
        </p:nvSpPr>
        <p:spPr>
          <a:xfrm>
            <a:off x="1697898" y="570315"/>
            <a:ext cx="8208102" cy="502341"/>
          </a:xfrm>
          <a:prstGeom prst="rect">
            <a:avLst/>
          </a:prstGeom>
        </p:spPr>
        <p:txBody>
          <a:bodyPr vert="horz" wrap="square" lIns="0" tIns="9803" rIns="0" bIns="0" rtlCol="0">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8"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Zorbalık</a:t>
            </a:r>
            <a:r>
              <a:rPr sz="3200" b="1" spc="24"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Yapıyorsa</a:t>
            </a:r>
            <a:r>
              <a:rPr sz="3200" b="1" spc="4"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37"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b="1"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2379" y="1642329"/>
            <a:ext cx="7531656" cy="4217156"/>
          </a:xfrm>
          <a:prstGeom prst="rect">
            <a:avLst/>
          </a:prstGeom>
        </p:spPr>
        <p:txBody>
          <a:bodyPr vert="horz" wrap="square" lIns="0" tIns="31472" rIns="0" bIns="0" rtlCol="0">
            <a:spAutoFit/>
          </a:bodyPr>
          <a:lstStyle/>
          <a:p>
            <a:pPr marL="196056" indent="-185738">
              <a:spcBef>
                <a:spcPts val="248"/>
              </a:spcBef>
              <a:buFont typeface="Arial MT"/>
              <a:buChar char="•"/>
              <a:tabLst>
                <a:tab pos="195540" algn="l"/>
                <a:tab pos="196056" algn="l"/>
              </a:tabLst>
            </a:pPr>
            <a:r>
              <a:rPr sz="1788" spc="-12" dirty="0">
                <a:latin typeface="Calibri"/>
                <a:cs typeface="Calibri"/>
              </a:rPr>
              <a:t>Vücudunda</a:t>
            </a:r>
            <a:r>
              <a:rPr sz="1788" spc="-20" dirty="0">
                <a:latin typeface="Calibri"/>
                <a:cs typeface="Calibri"/>
              </a:rPr>
              <a:t> </a:t>
            </a:r>
            <a:r>
              <a:rPr sz="1788" spc="-4" dirty="0">
                <a:latin typeface="Calibri"/>
                <a:cs typeface="Calibri"/>
              </a:rPr>
              <a:t>morluk,</a:t>
            </a:r>
            <a:r>
              <a:rPr sz="1788" spc="4" dirty="0">
                <a:latin typeface="Calibri"/>
                <a:cs typeface="Calibri"/>
              </a:rPr>
              <a:t> </a:t>
            </a:r>
            <a:r>
              <a:rPr sz="1788" spc="-4" dirty="0">
                <a:latin typeface="Calibri"/>
                <a:cs typeface="Calibri"/>
              </a:rPr>
              <a:t>çizik,</a:t>
            </a:r>
            <a:r>
              <a:rPr sz="1788" dirty="0">
                <a:latin typeface="Calibri"/>
                <a:cs typeface="Calibri"/>
              </a:rPr>
              <a:t> </a:t>
            </a:r>
            <a:r>
              <a:rPr sz="1788" spc="-20" dirty="0">
                <a:latin typeface="Calibri"/>
                <a:cs typeface="Calibri"/>
              </a:rPr>
              <a:t>yara</a:t>
            </a:r>
            <a:r>
              <a:rPr sz="1788" spc="-8" dirty="0">
                <a:latin typeface="Calibri"/>
                <a:cs typeface="Calibri"/>
              </a:rPr>
              <a:t> </a:t>
            </a:r>
            <a:r>
              <a:rPr sz="1788" spc="-4" dirty="0">
                <a:latin typeface="Calibri"/>
                <a:cs typeface="Calibri"/>
              </a:rPr>
              <a:t>vb.</a:t>
            </a:r>
            <a:r>
              <a:rPr sz="1788" spc="-12" dirty="0">
                <a:latin typeface="Calibri"/>
                <a:cs typeface="Calibri"/>
              </a:rPr>
              <a:t> </a:t>
            </a:r>
            <a:r>
              <a:rPr sz="1788" spc="-4" dirty="0">
                <a:latin typeface="Calibri"/>
                <a:cs typeface="Calibri"/>
              </a:rPr>
              <a:t>belirtiler</a:t>
            </a:r>
            <a:endParaRPr sz="1788" dirty="0">
              <a:latin typeface="Calibri"/>
              <a:cs typeface="Calibri"/>
            </a:endParaRPr>
          </a:p>
          <a:p>
            <a:pPr marL="196056" indent="-185738">
              <a:spcBef>
                <a:spcPts val="166"/>
              </a:spcBef>
              <a:buFont typeface="Arial MT"/>
              <a:buChar char="•"/>
              <a:tabLst>
                <a:tab pos="195540" algn="l"/>
                <a:tab pos="196056" algn="l"/>
              </a:tabLst>
            </a:pPr>
            <a:r>
              <a:rPr sz="1788" spc="-8" dirty="0">
                <a:latin typeface="Calibri"/>
                <a:cs typeface="Calibri"/>
              </a:rPr>
              <a:t>Okuldan</a:t>
            </a:r>
            <a:r>
              <a:rPr sz="1788" dirty="0">
                <a:latin typeface="Calibri"/>
                <a:cs typeface="Calibri"/>
              </a:rPr>
              <a:t> </a:t>
            </a:r>
            <a:r>
              <a:rPr sz="1788" spc="-8" dirty="0">
                <a:latin typeface="Calibri"/>
                <a:cs typeface="Calibri"/>
              </a:rPr>
              <a:t>kitapları </a:t>
            </a:r>
            <a:r>
              <a:rPr sz="1788" spc="-16" dirty="0">
                <a:latin typeface="Calibri"/>
                <a:cs typeface="Calibri"/>
              </a:rPr>
              <a:t>veya</a:t>
            </a:r>
            <a:r>
              <a:rPr sz="1788" spc="8" dirty="0">
                <a:latin typeface="Calibri"/>
                <a:cs typeface="Calibri"/>
              </a:rPr>
              <a:t> </a:t>
            </a:r>
            <a:r>
              <a:rPr sz="1788" spc="-12" dirty="0">
                <a:latin typeface="Calibri"/>
                <a:cs typeface="Calibri"/>
              </a:rPr>
              <a:t>kıyafetleri</a:t>
            </a:r>
            <a:r>
              <a:rPr sz="1788" spc="4" dirty="0">
                <a:latin typeface="Calibri"/>
                <a:cs typeface="Calibri"/>
              </a:rPr>
              <a:t> </a:t>
            </a:r>
            <a:r>
              <a:rPr sz="1788" spc="-4" dirty="0">
                <a:latin typeface="Calibri"/>
                <a:cs typeface="Calibri"/>
              </a:rPr>
              <a:t>yırtılmış,</a:t>
            </a:r>
            <a:r>
              <a:rPr sz="1788" spc="12" dirty="0">
                <a:latin typeface="Calibri"/>
                <a:cs typeface="Calibri"/>
              </a:rPr>
              <a:t> </a:t>
            </a:r>
            <a:r>
              <a:rPr sz="1788" spc="-8" dirty="0">
                <a:latin typeface="Calibri"/>
                <a:cs typeface="Calibri"/>
              </a:rPr>
              <a:t>dağılmış,</a:t>
            </a:r>
            <a:r>
              <a:rPr sz="1788" dirty="0">
                <a:latin typeface="Calibri"/>
                <a:cs typeface="Calibri"/>
              </a:rPr>
              <a:t> </a:t>
            </a:r>
            <a:r>
              <a:rPr sz="1788" spc="-4" dirty="0">
                <a:latin typeface="Calibri"/>
                <a:cs typeface="Calibri"/>
              </a:rPr>
              <a:t>kirli</a:t>
            </a:r>
            <a:r>
              <a:rPr sz="1788" spc="-12" dirty="0">
                <a:latin typeface="Calibri"/>
                <a:cs typeface="Calibri"/>
              </a:rPr>
              <a:t> </a:t>
            </a:r>
            <a:r>
              <a:rPr sz="1788" spc="-8" dirty="0">
                <a:latin typeface="Calibri"/>
                <a:cs typeface="Calibri"/>
              </a:rPr>
              <a:t>olarak</a:t>
            </a:r>
            <a:r>
              <a:rPr sz="1788" spc="4" dirty="0">
                <a:latin typeface="Calibri"/>
                <a:cs typeface="Calibri"/>
              </a:rPr>
              <a:t> </a:t>
            </a:r>
            <a:r>
              <a:rPr sz="1788" spc="-8" dirty="0">
                <a:latin typeface="Calibri"/>
                <a:cs typeface="Calibri"/>
              </a:rPr>
              <a:t>dönme</a:t>
            </a:r>
            <a:endParaRPr sz="1788" dirty="0">
              <a:latin typeface="Calibri"/>
              <a:cs typeface="Calibri"/>
            </a:endParaRPr>
          </a:p>
          <a:p>
            <a:pPr marL="196056" indent="-185738">
              <a:spcBef>
                <a:spcPts val="166"/>
              </a:spcBef>
              <a:buFont typeface="Arial MT"/>
              <a:buChar char="•"/>
              <a:tabLst>
                <a:tab pos="195540" algn="l"/>
                <a:tab pos="196056" algn="l"/>
              </a:tabLst>
            </a:pPr>
            <a:r>
              <a:rPr sz="1788" spc="-8" dirty="0">
                <a:latin typeface="Calibri"/>
                <a:cs typeface="Calibri"/>
              </a:rPr>
              <a:t>Okuldan</a:t>
            </a:r>
            <a:r>
              <a:rPr sz="1788" spc="-16" dirty="0">
                <a:latin typeface="Calibri"/>
                <a:cs typeface="Calibri"/>
              </a:rPr>
              <a:t> </a:t>
            </a:r>
            <a:r>
              <a:rPr sz="1788" spc="-4" dirty="0">
                <a:latin typeface="Calibri"/>
                <a:cs typeface="Calibri"/>
              </a:rPr>
              <a:t>aç</a:t>
            </a:r>
            <a:r>
              <a:rPr sz="1788" spc="-20" dirty="0">
                <a:latin typeface="Calibri"/>
                <a:cs typeface="Calibri"/>
              </a:rPr>
              <a:t> </a:t>
            </a:r>
            <a:r>
              <a:rPr sz="1788" spc="-8" dirty="0">
                <a:latin typeface="Calibri"/>
                <a:cs typeface="Calibri"/>
              </a:rPr>
              <a:t>olarak</a:t>
            </a:r>
            <a:r>
              <a:rPr sz="1788" spc="-16" dirty="0">
                <a:latin typeface="Calibri"/>
                <a:cs typeface="Calibri"/>
              </a:rPr>
              <a:t> </a:t>
            </a:r>
            <a:r>
              <a:rPr sz="1788" spc="-8" dirty="0">
                <a:latin typeface="Calibri"/>
                <a:cs typeface="Calibri"/>
              </a:rPr>
              <a:t>dönmesi</a:t>
            </a:r>
            <a:endParaRPr sz="1788" dirty="0">
              <a:latin typeface="Calibri"/>
              <a:cs typeface="Calibri"/>
            </a:endParaRPr>
          </a:p>
          <a:p>
            <a:pPr marL="196056" indent="-185738">
              <a:spcBef>
                <a:spcPts val="175"/>
              </a:spcBef>
              <a:buFont typeface="Arial MT"/>
              <a:buChar char="•"/>
              <a:tabLst>
                <a:tab pos="195540" algn="l"/>
                <a:tab pos="196056" algn="l"/>
              </a:tabLst>
            </a:pPr>
            <a:r>
              <a:rPr sz="1788" spc="-8" dirty="0">
                <a:latin typeface="Calibri"/>
                <a:cs typeface="Calibri"/>
              </a:rPr>
              <a:t>Harçlığını</a:t>
            </a:r>
            <a:r>
              <a:rPr sz="1788" spc="-12" dirty="0">
                <a:latin typeface="Calibri"/>
                <a:cs typeface="Calibri"/>
              </a:rPr>
              <a:t> kaybetme,</a:t>
            </a:r>
            <a:r>
              <a:rPr sz="1788" spc="12" dirty="0">
                <a:latin typeface="Calibri"/>
                <a:cs typeface="Calibri"/>
              </a:rPr>
              <a:t> </a:t>
            </a:r>
            <a:r>
              <a:rPr sz="1788" spc="-4" dirty="0">
                <a:latin typeface="Calibri"/>
                <a:cs typeface="Calibri"/>
              </a:rPr>
              <a:t>sık</a:t>
            </a:r>
            <a:r>
              <a:rPr sz="1788" dirty="0">
                <a:latin typeface="Calibri"/>
                <a:cs typeface="Calibri"/>
              </a:rPr>
              <a:t> </a:t>
            </a:r>
            <a:r>
              <a:rPr sz="1788" spc="-8" dirty="0">
                <a:latin typeface="Calibri"/>
                <a:cs typeface="Calibri"/>
              </a:rPr>
              <a:t>harçlık</a:t>
            </a:r>
            <a:r>
              <a:rPr sz="1788" spc="-16" dirty="0">
                <a:latin typeface="Calibri"/>
                <a:cs typeface="Calibri"/>
              </a:rPr>
              <a:t> </a:t>
            </a:r>
            <a:r>
              <a:rPr sz="1788" spc="-12" dirty="0">
                <a:latin typeface="Calibri"/>
                <a:cs typeface="Calibri"/>
              </a:rPr>
              <a:t>isteme</a:t>
            </a:r>
            <a:endParaRPr sz="1788" dirty="0">
              <a:latin typeface="Calibri"/>
              <a:cs typeface="Calibri"/>
            </a:endParaRPr>
          </a:p>
          <a:p>
            <a:pPr marL="196056" indent="-185738">
              <a:spcBef>
                <a:spcPts val="166"/>
              </a:spcBef>
              <a:buFont typeface="Arial MT"/>
              <a:buChar char="•"/>
              <a:tabLst>
                <a:tab pos="195540" algn="l"/>
                <a:tab pos="196056" algn="l"/>
              </a:tabLst>
            </a:pPr>
            <a:r>
              <a:rPr sz="1788" spc="-4" dirty="0">
                <a:latin typeface="Calibri"/>
                <a:cs typeface="Calibri"/>
              </a:rPr>
              <a:t>Normalde</a:t>
            </a:r>
            <a:r>
              <a:rPr sz="1788" dirty="0">
                <a:latin typeface="Calibri"/>
                <a:cs typeface="Calibri"/>
              </a:rPr>
              <a:t> </a:t>
            </a:r>
            <a:r>
              <a:rPr sz="1788" spc="-8" dirty="0">
                <a:latin typeface="Calibri"/>
                <a:cs typeface="Calibri"/>
              </a:rPr>
              <a:t>okulu </a:t>
            </a:r>
            <a:r>
              <a:rPr sz="1788" spc="-4" dirty="0">
                <a:latin typeface="Calibri"/>
                <a:cs typeface="Calibri"/>
              </a:rPr>
              <a:t>sevmesine</a:t>
            </a:r>
            <a:r>
              <a:rPr sz="1788" spc="12" dirty="0">
                <a:latin typeface="Calibri"/>
                <a:cs typeface="Calibri"/>
              </a:rPr>
              <a:t> </a:t>
            </a:r>
            <a:r>
              <a:rPr sz="1788" spc="-12" dirty="0">
                <a:latin typeface="Calibri"/>
                <a:cs typeface="Calibri"/>
              </a:rPr>
              <a:t>rağmen</a:t>
            </a:r>
            <a:r>
              <a:rPr sz="1788" spc="12" dirty="0">
                <a:latin typeface="Calibri"/>
                <a:cs typeface="Calibri"/>
              </a:rPr>
              <a:t> </a:t>
            </a:r>
            <a:r>
              <a:rPr sz="1788" spc="-8" dirty="0">
                <a:latin typeface="Calibri"/>
                <a:cs typeface="Calibri"/>
              </a:rPr>
              <a:t>okula</a:t>
            </a:r>
            <a:r>
              <a:rPr sz="1788" dirty="0">
                <a:latin typeface="Calibri"/>
                <a:cs typeface="Calibri"/>
              </a:rPr>
              <a:t> </a:t>
            </a:r>
            <a:r>
              <a:rPr sz="1788" spc="-4" dirty="0">
                <a:latin typeface="Calibri"/>
                <a:cs typeface="Calibri"/>
              </a:rPr>
              <a:t>gitmek</a:t>
            </a:r>
            <a:r>
              <a:rPr sz="1788" spc="20" dirty="0">
                <a:latin typeface="Calibri"/>
                <a:cs typeface="Calibri"/>
              </a:rPr>
              <a:t> </a:t>
            </a:r>
            <a:r>
              <a:rPr sz="1788" spc="-12" dirty="0">
                <a:latin typeface="Calibri"/>
                <a:cs typeface="Calibri"/>
              </a:rPr>
              <a:t>istememe</a:t>
            </a:r>
            <a:endParaRPr sz="1788" dirty="0">
              <a:latin typeface="Calibri"/>
              <a:cs typeface="Calibri"/>
            </a:endParaRPr>
          </a:p>
          <a:p>
            <a:pPr marL="196056" indent="-185738">
              <a:spcBef>
                <a:spcPts val="166"/>
              </a:spcBef>
              <a:buFont typeface="Arial MT"/>
              <a:buChar char="•"/>
              <a:tabLst>
                <a:tab pos="195540" algn="l"/>
                <a:tab pos="196056" algn="l"/>
              </a:tabLst>
            </a:pPr>
            <a:r>
              <a:rPr sz="1788" spc="-12" dirty="0">
                <a:latin typeface="Calibri"/>
                <a:cs typeface="Calibri"/>
              </a:rPr>
              <a:t>Okul </a:t>
            </a:r>
            <a:r>
              <a:rPr sz="1788" dirty="0">
                <a:latin typeface="Calibri"/>
                <a:cs typeface="Calibri"/>
              </a:rPr>
              <a:t>servisine</a:t>
            </a:r>
            <a:r>
              <a:rPr sz="1788" spc="-16" dirty="0">
                <a:latin typeface="Calibri"/>
                <a:cs typeface="Calibri"/>
              </a:rPr>
              <a:t> </a:t>
            </a:r>
            <a:r>
              <a:rPr sz="1788" spc="-8" dirty="0">
                <a:latin typeface="Calibri"/>
                <a:cs typeface="Calibri"/>
              </a:rPr>
              <a:t>binmek</a:t>
            </a:r>
            <a:r>
              <a:rPr sz="1788" spc="-12" dirty="0">
                <a:latin typeface="Calibri"/>
                <a:cs typeface="Calibri"/>
              </a:rPr>
              <a:t> </a:t>
            </a:r>
            <a:r>
              <a:rPr sz="1788" spc="-8" dirty="0">
                <a:latin typeface="Calibri"/>
                <a:cs typeface="Calibri"/>
              </a:rPr>
              <a:t>istememe</a:t>
            </a:r>
            <a:endParaRPr sz="1788" dirty="0">
              <a:latin typeface="Calibri"/>
              <a:cs typeface="Calibri"/>
            </a:endParaRPr>
          </a:p>
          <a:p>
            <a:pPr marL="196056" indent="-185738">
              <a:spcBef>
                <a:spcPts val="178"/>
              </a:spcBef>
              <a:buFont typeface="Arial MT"/>
              <a:buChar char="•"/>
              <a:tabLst>
                <a:tab pos="195540" algn="l"/>
                <a:tab pos="196056" algn="l"/>
              </a:tabLst>
            </a:pPr>
            <a:r>
              <a:rPr sz="1788" spc="-4" dirty="0">
                <a:latin typeface="Calibri"/>
                <a:cs typeface="Calibri"/>
              </a:rPr>
              <a:t>Sık</a:t>
            </a:r>
            <a:r>
              <a:rPr sz="1788" dirty="0">
                <a:latin typeface="Calibri"/>
                <a:cs typeface="Calibri"/>
              </a:rPr>
              <a:t> sık</a:t>
            </a:r>
            <a:r>
              <a:rPr sz="1788" spc="8" dirty="0">
                <a:latin typeface="Calibri"/>
                <a:cs typeface="Calibri"/>
              </a:rPr>
              <a:t> </a:t>
            </a:r>
            <a:r>
              <a:rPr sz="1788" spc="-4" dirty="0">
                <a:latin typeface="Calibri"/>
                <a:cs typeface="Calibri"/>
              </a:rPr>
              <a:t>baş</a:t>
            </a:r>
            <a:r>
              <a:rPr sz="1788" spc="-8" dirty="0">
                <a:latin typeface="Calibri"/>
                <a:cs typeface="Calibri"/>
              </a:rPr>
              <a:t> </a:t>
            </a:r>
            <a:r>
              <a:rPr sz="1788" spc="-4" dirty="0">
                <a:latin typeface="Calibri"/>
                <a:cs typeface="Calibri"/>
              </a:rPr>
              <a:t>ağrısı,</a:t>
            </a:r>
            <a:r>
              <a:rPr sz="1788" spc="8" dirty="0">
                <a:latin typeface="Calibri"/>
                <a:cs typeface="Calibri"/>
              </a:rPr>
              <a:t> </a:t>
            </a:r>
            <a:r>
              <a:rPr sz="1788" spc="-12" dirty="0">
                <a:latin typeface="Calibri"/>
                <a:cs typeface="Calibri"/>
              </a:rPr>
              <a:t>karın</a:t>
            </a:r>
            <a:r>
              <a:rPr sz="1788" spc="-4" dirty="0">
                <a:latin typeface="Calibri"/>
                <a:cs typeface="Calibri"/>
              </a:rPr>
              <a:t> ağrısı,</a:t>
            </a:r>
            <a:r>
              <a:rPr sz="1788" spc="-8" dirty="0">
                <a:latin typeface="Calibri"/>
                <a:cs typeface="Calibri"/>
              </a:rPr>
              <a:t> </a:t>
            </a:r>
            <a:r>
              <a:rPr sz="1788" spc="-12" dirty="0">
                <a:latin typeface="Calibri"/>
                <a:cs typeface="Calibri"/>
              </a:rPr>
              <a:t>iştah</a:t>
            </a:r>
            <a:r>
              <a:rPr sz="1788" spc="4" dirty="0">
                <a:latin typeface="Calibri"/>
                <a:cs typeface="Calibri"/>
              </a:rPr>
              <a:t> </a:t>
            </a:r>
            <a:r>
              <a:rPr sz="1788" spc="-16" dirty="0">
                <a:latin typeface="Calibri"/>
                <a:cs typeface="Calibri"/>
              </a:rPr>
              <a:t>kaybı</a:t>
            </a:r>
            <a:r>
              <a:rPr sz="1788" spc="4" dirty="0">
                <a:latin typeface="Calibri"/>
                <a:cs typeface="Calibri"/>
              </a:rPr>
              <a:t> </a:t>
            </a:r>
            <a:r>
              <a:rPr sz="1788" spc="-4" dirty="0">
                <a:latin typeface="Calibri"/>
                <a:cs typeface="Calibri"/>
              </a:rPr>
              <a:t>gibi</a:t>
            </a:r>
            <a:r>
              <a:rPr sz="1788" dirty="0">
                <a:latin typeface="Calibri"/>
                <a:cs typeface="Calibri"/>
              </a:rPr>
              <a:t> </a:t>
            </a:r>
            <a:r>
              <a:rPr sz="1788" spc="-8" dirty="0">
                <a:latin typeface="Calibri"/>
                <a:cs typeface="Calibri"/>
              </a:rPr>
              <a:t>fiziksel</a:t>
            </a:r>
            <a:r>
              <a:rPr sz="1788" spc="20" dirty="0">
                <a:latin typeface="Calibri"/>
                <a:cs typeface="Calibri"/>
              </a:rPr>
              <a:t> </a:t>
            </a:r>
            <a:r>
              <a:rPr sz="1788" spc="-12" dirty="0">
                <a:latin typeface="Calibri"/>
                <a:cs typeface="Calibri"/>
              </a:rPr>
              <a:t>problemlerden</a:t>
            </a:r>
            <a:r>
              <a:rPr sz="1788" dirty="0">
                <a:latin typeface="Calibri"/>
                <a:cs typeface="Calibri"/>
              </a:rPr>
              <a:t> </a:t>
            </a:r>
            <a:r>
              <a:rPr sz="1788" spc="-16" dirty="0">
                <a:latin typeface="Calibri"/>
                <a:cs typeface="Calibri"/>
              </a:rPr>
              <a:t>şikayet</a:t>
            </a:r>
            <a:r>
              <a:rPr sz="1788" spc="4" dirty="0">
                <a:latin typeface="Calibri"/>
                <a:cs typeface="Calibri"/>
              </a:rPr>
              <a:t> </a:t>
            </a:r>
            <a:r>
              <a:rPr sz="1788" spc="-4" dirty="0">
                <a:latin typeface="Calibri"/>
                <a:cs typeface="Calibri"/>
              </a:rPr>
              <a:t>etme</a:t>
            </a:r>
            <a:endParaRPr sz="1788" dirty="0">
              <a:latin typeface="Calibri"/>
              <a:cs typeface="Calibri"/>
            </a:endParaRPr>
          </a:p>
          <a:p>
            <a:pPr marL="196056" indent="-185738">
              <a:spcBef>
                <a:spcPts val="163"/>
              </a:spcBef>
              <a:buFont typeface="Arial MT"/>
              <a:buChar char="•"/>
              <a:tabLst>
                <a:tab pos="195540" algn="l"/>
                <a:tab pos="196056" algn="l"/>
              </a:tabLst>
            </a:pPr>
            <a:r>
              <a:rPr sz="1788" spc="-4" dirty="0">
                <a:latin typeface="Calibri"/>
                <a:cs typeface="Calibri"/>
              </a:rPr>
              <a:t>Eski neşesini</a:t>
            </a:r>
            <a:r>
              <a:rPr sz="1788" dirty="0">
                <a:latin typeface="Calibri"/>
                <a:cs typeface="Calibri"/>
              </a:rPr>
              <a:t> </a:t>
            </a:r>
            <a:r>
              <a:rPr sz="1788" spc="-12" dirty="0">
                <a:latin typeface="Calibri"/>
                <a:cs typeface="Calibri"/>
              </a:rPr>
              <a:t>kaybetmiş</a:t>
            </a:r>
            <a:r>
              <a:rPr sz="1788" spc="20" dirty="0">
                <a:latin typeface="Calibri"/>
                <a:cs typeface="Calibri"/>
              </a:rPr>
              <a:t> </a:t>
            </a:r>
            <a:r>
              <a:rPr sz="1788" spc="-4" dirty="0">
                <a:latin typeface="Calibri"/>
                <a:cs typeface="Calibri"/>
              </a:rPr>
              <a:t>olma, </a:t>
            </a:r>
            <a:r>
              <a:rPr sz="1788" spc="-12" dirty="0">
                <a:latin typeface="Calibri"/>
                <a:cs typeface="Calibri"/>
              </a:rPr>
              <a:t>yapmaktan</a:t>
            </a:r>
            <a:r>
              <a:rPr sz="1788" spc="8" dirty="0">
                <a:latin typeface="Calibri"/>
                <a:cs typeface="Calibri"/>
              </a:rPr>
              <a:t> </a:t>
            </a:r>
            <a:r>
              <a:rPr sz="1788" spc="-4" dirty="0">
                <a:latin typeface="Calibri"/>
                <a:cs typeface="Calibri"/>
              </a:rPr>
              <a:t>hoşlandığı</a:t>
            </a:r>
            <a:r>
              <a:rPr sz="1788" spc="-12" dirty="0">
                <a:latin typeface="Calibri"/>
                <a:cs typeface="Calibri"/>
              </a:rPr>
              <a:t> </a:t>
            </a:r>
            <a:r>
              <a:rPr sz="1788" spc="-4" dirty="0">
                <a:latin typeface="Calibri"/>
                <a:cs typeface="Calibri"/>
              </a:rPr>
              <a:t>şeyleri</a:t>
            </a:r>
            <a:r>
              <a:rPr sz="1788" dirty="0">
                <a:latin typeface="Calibri"/>
                <a:cs typeface="Calibri"/>
              </a:rPr>
              <a:t> </a:t>
            </a:r>
            <a:r>
              <a:rPr sz="1788" spc="-8" dirty="0">
                <a:latin typeface="Calibri"/>
                <a:cs typeface="Calibri"/>
              </a:rPr>
              <a:t>yapmak</a:t>
            </a:r>
            <a:r>
              <a:rPr sz="1788" dirty="0">
                <a:latin typeface="Calibri"/>
                <a:cs typeface="Calibri"/>
              </a:rPr>
              <a:t> </a:t>
            </a:r>
            <a:r>
              <a:rPr sz="1788" spc="-8" dirty="0">
                <a:latin typeface="Calibri"/>
                <a:cs typeface="Calibri"/>
              </a:rPr>
              <a:t>istememe</a:t>
            </a:r>
            <a:endParaRPr sz="1788" dirty="0">
              <a:latin typeface="Calibri"/>
              <a:cs typeface="Calibri"/>
            </a:endParaRPr>
          </a:p>
          <a:p>
            <a:pPr marL="196056" indent="-185738">
              <a:spcBef>
                <a:spcPts val="170"/>
              </a:spcBef>
              <a:buFont typeface="Arial MT"/>
              <a:buChar char="•"/>
              <a:tabLst>
                <a:tab pos="195540" algn="l"/>
                <a:tab pos="196056" algn="l"/>
              </a:tabLst>
            </a:pPr>
            <a:r>
              <a:rPr sz="1788" spc="-4" dirty="0">
                <a:latin typeface="Calibri"/>
                <a:cs typeface="Calibri"/>
              </a:rPr>
              <a:t>İçe</a:t>
            </a:r>
            <a:r>
              <a:rPr sz="1788" spc="-12" dirty="0">
                <a:latin typeface="Calibri"/>
                <a:cs typeface="Calibri"/>
              </a:rPr>
              <a:t> </a:t>
            </a:r>
            <a:r>
              <a:rPr sz="1788" spc="-8" dirty="0">
                <a:latin typeface="Calibri"/>
                <a:cs typeface="Calibri"/>
              </a:rPr>
              <a:t>kapanma,</a:t>
            </a:r>
            <a:r>
              <a:rPr sz="1788" spc="-12" dirty="0">
                <a:latin typeface="Calibri"/>
                <a:cs typeface="Calibri"/>
              </a:rPr>
              <a:t> </a:t>
            </a:r>
            <a:r>
              <a:rPr sz="1788" spc="-4" dirty="0">
                <a:latin typeface="Calibri"/>
                <a:cs typeface="Calibri"/>
              </a:rPr>
              <a:t>ağlama</a:t>
            </a:r>
            <a:r>
              <a:rPr sz="1788" spc="-12" dirty="0">
                <a:latin typeface="Calibri"/>
                <a:cs typeface="Calibri"/>
              </a:rPr>
              <a:t> </a:t>
            </a:r>
            <a:r>
              <a:rPr sz="1788" spc="-4" dirty="0">
                <a:latin typeface="Calibri"/>
                <a:cs typeface="Calibri"/>
              </a:rPr>
              <a:t>krizleri</a:t>
            </a:r>
            <a:endParaRPr sz="1788" dirty="0">
              <a:latin typeface="Calibri"/>
              <a:cs typeface="Calibri"/>
            </a:endParaRPr>
          </a:p>
          <a:p>
            <a:pPr marL="196056" indent="-185738">
              <a:spcBef>
                <a:spcPts val="175"/>
              </a:spcBef>
              <a:buFont typeface="Arial MT"/>
              <a:buChar char="•"/>
              <a:tabLst>
                <a:tab pos="195540" algn="l"/>
                <a:tab pos="196056" algn="l"/>
              </a:tabLst>
            </a:pPr>
            <a:r>
              <a:rPr sz="1788" spc="-12" dirty="0">
                <a:latin typeface="Calibri"/>
                <a:cs typeface="Calibri"/>
              </a:rPr>
              <a:t>Uykuya</a:t>
            </a:r>
            <a:r>
              <a:rPr sz="1788" spc="16" dirty="0">
                <a:latin typeface="Calibri"/>
                <a:cs typeface="Calibri"/>
              </a:rPr>
              <a:t> </a:t>
            </a:r>
            <a:r>
              <a:rPr sz="1788" spc="-12" dirty="0">
                <a:latin typeface="Calibri"/>
                <a:cs typeface="Calibri"/>
              </a:rPr>
              <a:t>dalmakta</a:t>
            </a:r>
            <a:r>
              <a:rPr sz="1788" dirty="0">
                <a:latin typeface="Calibri"/>
                <a:cs typeface="Calibri"/>
              </a:rPr>
              <a:t> </a:t>
            </a:r>
            <a:r>
              <a:rPr sz="1788" spc="-4" dirty="0">
                <a:latin typeface="Calibri"/>
                <a:cs typeface="Calibri"/>
              </a:rPr>
              <a:t>güçlük</a:t>
            </a:r>
            <a:r>
              <a:rPr sz="1788" dirty="0">
                <a:latin typeface="Calibri"/>
                <a:cs typeface="Calibri"/>
              </a:rPr>
              <a:t> </a:t>
            </a:r>
            <a:r>
              <a:rPr sz="1788" spc="-8" dirty="0">
                <a:latin typeface="Calibri"/>
                <a:cs typeface="Calibri"/>
              </a:rPr>
              <a:t>yaşama,</a:t>
            </a:r>
            <a:r>
              <a:rPr sz="1788" spc="8" dirty="0">
                <a:latin typeface="Calibri"/>
                <a:cs typeface="Calibri"/>
              </a:rPr>
              <a:t> </a:t>
            </a:r>
            <a:r>
              <a:rPr sz="1788" spc="-8" dirty="0">
                <a:latin typeface="Calibri"/>
                <a:cs typeface="Calibri"/>
              </a:rPr>
              <a:t>kabuslar</a:t>
            </a:r>
            <a:r>
              <a:rPr sz="1788" spc="-4" dirty="0">
                <a:latin typeface="Calibri"/>
                <a:cs typeface="Calibri"/>
              </a:rPr>
              <a:t> </a:t>
            </a:r>
            <a:r>
              <a:rPr sz="1788" spc="-8" dirty="0">
                <a:latin typeface="Calibri"/>
                <a:cs typeface="Calibri"/>
              </a:rPr>
              <a:t>görme</a:t>
            </a:r>
            <a:endParaRPr sz="1788" dirty="0">
              <a:latin typeface="Calibri"/>
              <a:cs typeface="Calibri"/>
            </a:endParaRPr>
          </a:p>
          <a:p>
            <a:pPr marL="196056" indent="-185738">
              <a:spcBef>
                <a:spcPts val="166"/>
              </a:spcBef>
              <a:buFont typeface="Arial MT"/>
              <a:buChar char="•"/>
              <a:tabLst>
                <a:tab pos="195540" algn="l"/>
                <a:tab pos="196056" algn="l"/>
              </a:tabLst>
            </a:pPr>
            <a:r>
              <a:rPr sz="1788" spc="-8" dirty="0">
                <a:latin typeface="Calibri"/>
                <a:cs typeface="Calibri"/>
              </a:rPr>
              <a:t>Her</a:t>
            </a:r>
            <a:r>
              <a:rPr sz="1788" spc="4" dirty="0">
                <a:latin typeface="Calibri"/>
                <a:cs typeface="Calibri"/>
              </a:rPr>
              <a:t> </a:t>
            </a:r>
            <a:r>
              <a:rPr sz="1788" spc="-4" dirty="0">
                <a:latin typeface="Calibri"/>
                <a:cs typeface="Calibri"/>
              </a:rPr>
              <a:t>an</a:t>
            </a:r>
            <a:r>
              <a:rPr sz="1788" dirty="0">
                <a:latin typeface="Calibri"/>
                <a:cs typeface="Calibri"/>
              </a:rPr>
              <a:t> </a:t>
            </a:r>
            <a:r>
              <a:rPr sz="1788" spc="-20" dirty="0">
                <a:latin typeface="Calibri"/>
                <a:cs typeface="Calibri"/>
              </a:rPr>
              <a:t>kötü</a:t>
            </a:r>
            <a:r>
              <a:rPr sz="1788" dirty="0">
                <a:latin typeface="Calibri"/>
                <a:cs typeface="Calibri"/>
              </a:rPr>
              <a:t> </a:t>
            </a:r>
            <a:r>
              <a:rPr sz="1788" spc="-4" dirty="0">
                <a:latin typeface="Calibri"/>
                <a:cs typeface="Calibri"/>
              </a:rPr>
              <a:t>bir</a:t>
            </a:r>
            <a:r>
              <a:rPr sz="1788" dirty="0">
                <a:latin typeface="Calibri"/>
                <a:cs typeface="Calibri"/>
              </a:rPr>
              <a:t> </a:t>
            </a:r>
            <a:r>
              <a:rPr sz="1788" spc="-8" dirty="0">
                <a:latin typeface="Calibri"/>
                <a:cs typeface="Calibri"/>
              </a:rPr>
              <a:t>şey</a:t>
            </a:r>
            <a:r>
              <a:rPr sz="1788" spc="24" dirty="0">
                <a:latin typeface="Calibri"/>
                <a:cs typeface="Calibri"/>
              </a:rPr>
              <a:t> </a:t>
            </a:r>
            <a:r>
              <a:rPr sz="1788" spc="-8" dirty="0">
                <a:latin typeface="Calibri"/>
                <a:cs typeface="Calibri"/>
              </a:rPr>
              <a:t>olacakmış</a:t>
            </a:r>
            <a:r>
              <a:rPr sz="1788" dirty="0">
                <a:latin typeface="Calibri"/>
                <a:cs typeface="Calibri"/>
              </a:rPr>
              <a:t> </a:t>
            </a:r>
            <a:r>
              <a:rPr sz="1788" spc="-4" dirty="0">
                <a:latin typeface="Calibri"/>
                <a:cs typeface="Calibri"/>
              </a:rPr>
              <a:t>gibi </a:t>
            </a:r>
            <a:r>
              <a:rPr sz="1788" spc="-8" dirty="0">
                <a:latin typeface="Calibri"/>
                <a:cs typeface="Calibri"/>
              </a:rPr>
              <a:t>endişeli</a:t>
            </a:r>
            <a:r>
              <a:rPr sz="1788" spc="4" dirty="0">
                <a:latin typeface="Calibri"/>
                <a:cs typeface="Calibri"/>
              </a:rPr>
              <a:t> </a:t>
            </a:r>
            <a:r>
              <a:rPr sz="1788" spc="-12" dirty="0">
                <a:latin typeface="Calibri"/>
                <a:cs typeface="Calibri"/>
              </a:rPr>
              <a:t>ve</a:t>
            </a:r>
            <a:r>
              <a:rPr sz="1788" spc="8" dirty="0">
                <a:latin typeface="Calibri"/>
                <a:cs typeface="Calibri"/>
              </a:rPr>
              <a:t> </a:t>
            </a:r>
            <a:r>
              <a:rPr sz="1788" spc="-8" dirty="0">
                <a:latin typeface="Calibri"/>
                <a:cs typeface="Calibri"/>
              </a:rPr>
              <a:t>tedirgin</a:t>
            </a:r>
            <a:r>
              <a:rPr sz="1788" spc="-4" dirty="0">
                <a:latin typeface="Calibri"/>
                <a:cs typeface="Calibri"/>
              </a:rPr>
              <a:t> </a:t>
            </a:r>
            <a:r>
              <a:rPr sz="1788" spc="-12" dirty="0">
                <a:latin typeface="Calibri"/>
                <a:cs typeface="Calibri"/>
              </a:rPr>
              <a:t>davranma</a:t>
            </a:r>
            <a:endParaRPr sz="1788" dirty="0">
              <a:latin typeface="Calibri"/>
              <a:cs typeface="Calibri"/>
            </a:endParaRPr>
          </a:p>
          <a:p>
            <a:pPr marL="196056" indent="-185738">
              <a:spcBef>
                <a:spcPts val="163"/>
              </a:spcBef>
              <a:buFont typeface="Arial MT"/>
              <a:buChar char="•"/>
              <a:tabLst>
                <a:tab pos="195540" algn="l"/>
                <a:tab pos="196056" algn="l"/>
              </a:tabLst>
            </a:pPr>
            <a:r>
              <a:rPr sz="1788" spc="-4" dirty="0">
                <a:latin typeface="Calibri"/>
                <a:cs typeface="Calibri"/>
              </a:rPr>
              <a:t>Çabuk</a:t>
            </a:r>
            <a:r>
              <a:rPr sz="1788" spc="-12" dirty="0">
                <a:latin typeface="Calibri"/>
                <a:cs typeface="Calibri"/>
              </a:rPr>
              <a:t> öfkelenme,</a:t>
            </a:r>
            <a:r>
              <a:rPr sz="1788" spc="33" dirty="0">
                <a:latin typeface="Calibri"/>
                <a:cs typeface="Calibri"/>
              </a:rPr>
              <a:t> </a:t>
            </a:r>
            <a:r>
              <a:rPr sz="1788" spc="-8" dirty="0">
                <a:latin typeface="Calibri"/>
                <a:cs typeface="Calibri"/>
              </a:rPr>
              <a:t>tepkisel</a:t>
            </a:r>
            <a:r>
              <a:rPr sz="1788" dirty="0">
                <a:latin typeface="Calibri"/>
                <a:cs typeface="Calibri"/>
              </a:rPr>
              <a:t> </a:t>
            </a:r>
            <a:r>
              <a:rPr sz="1788" spc="-12" dirty="0">
                <a:latin typeface="Calibri"/>
                <a:cs typeface="Calibri"/>
              </a:rPr>
              <a:t>davranma</a:t>
            </a:r>
            <a:endParaRPr sz="1788" dirty="0">
              <a:latin typeface="Calibri"/>
              <a:cs typeface="Calibri"/>
            </a:endParaRPr>
          </a:p>
          <a:p>
            <a:pPr marL="196056" indent="-185738">
              <a:spcBef>
                <a:spcPts val="179"/>
              </a:spcBef>
              <a:buFont typeface="Arial MT"/>
              <a:buChar char="•"/>
              <a:tabLst>
                <a:tab pos="195540" algn="l"/>
                <a:tab pos="196056" algn="l"/>
              </a:tabLst>
            </a:pPr>
            <a:r>
              <a:rPr sz="1788" spc="-4" dirty="0">
                <a:latin typeface="Calibri"/>
                <a:cs typeface="Calibri"/>
              </a:rPr>
              <a:t>Arkadaşlarıyla</a:t>
            </a:r>
            <a:r>
              <a:rPr sz="1788" spc="-33" dirty="0">
                <a:latin typeface="Calibri"/>
                <a:cs typeface="Calibri"/>
              </a:rPr>
              <a:t> </a:t>
            </a:r>
            <a:r>
              <a:rPr sz="1788" spc="-8" dirty="0">
                <a:latin typeface="Calibri"/>
                <a:cs typeface="Calibri"/>
              </a:rPr>
              <a:t>oynamak</a:t>
            </a:r>
            <a:r>
              <a:rPr sz="1788" spc="-4" dirty="0">
                <a:latin typeface="Calibri"/>
                <a:cs typeface="Calibri"/>
              </a:rPr>
              <a:t> </a:t>
            </a:r>
            <a:r>
              <a:rPr sz="1788" spc="-8" dirty="0">
                <a:latin typeface="Calibri"/>
                <a:cs typeface="Calibri"/>
              </a:rPr>
              <a:t>istememe,</a:t>
            </a:r>
            <a:r>
              <a:rPr sz="1788" spc="33" dirty="0">
                <a:latin typeface="Calibri"/>
                <a:cs typeface="Calibri"/>
              </a:rPr>
              <a:t> </a:t>
            </a:r>
            <a:r>
              <a:rPr sz="1788" spc="-12" dirty="0">
                <a:latin typeface="Calibri"/>
                <a:cs typeface="Calibri"/>
              </a:rPr>
              <a:t>kendini</a:t>
            </a:r>
            <a:r>
              <a:rPr sz="1788" spc="-4" dirty="0">
                <a:latin typeface="Calibri"/>
                <a:cs typeface="Calibri"/>
              </a:rPr>
              <a:t> </a:t>
            </a:r>
            <a:r>
              <a:rPr sz="1788" spc="-8" dirty="0">
                <a:latin typeface="Calibri"/>
                <a:cs typeface="Calibri"/>
              </a:rPr>
              <a:t>uzaklaştırma</a:t>
            </a:r>
            <a:endParaRPr sz="1788" dirty="0">
              <a:latin typeface="Calibri"/>
              <a:cs typeface="Calibri"/>
            </a:endParaRPr>
          </a:p>
          <a:p>
            <a:pPr marL="196056" indent="-185738">
              <a:spcBef>
                <a:spcPts val="166"/>
              </a:spcBef>
              <a:buFont typeface="Arial MT"/>
              <a:buChar char="•"/>
              <a:tabLst>
                <a:tab pos="195540" algn="l"/>
                <a:tab pos="196056" algn="l"/>
              </a:tabLst>
            </a:pPr>
            <a:r>
              <a:rPr sz="1788" spc="-8" dirty="0">
                <a:latin typeface="Calibri"/>
                <a:cs typeface="Calibri"/>
              </a:rPr>
              <a:t>Kendi</a:t>
            </a:r>
            <a:r>
              <a:rPr sz="1788" spc="-12" dirty="0">
                <a:latin typeface="Calibri"/>
                <a:cs typeface="Calibri"/>
              </a:rPr>
              <a:t> </a:t>
            </a:r>
            <a:r>
              <a:rPr sz="1788" spc="-4" dirty="0">
                <a:latin typeface="Calibri"/>
                <a:cs typeface="Calibri"/>
              </a:rPr>
              <a:t>oyunlarında,</a:t>
            </a:r>
            <a:r>
              <a:rPr sz="1788" spc="-28" dirty="0">
                <a:latin typeface="Calibri"/>
                <a:cs typeface="Calibri"/>
              </a:rPr>
              <a:t> </a:t>
            </a:r>
            <a:r>
              <a:rPr sz="1788" spc="-8" dirty="0">
                <a:latin typeface="Calibri"/>
                <a:cs typeface="Calibri"/>
              </a:rPr>
              <a:t>zorbalıkla</a:t>
            </a:r>
            <a:r>
              <a:rPr sz="1788" spc="-16" dirty="0">
                <a:latin typeface="Calibri"/>
                <a:cs typeface="Calibri"/>
              </a:rPr>
              <a:t> </a:t>
            </a:r>
            <a:r>
              <a:rPr sz="1788" spc="-4" dirty="0">
                <a:latin typeface="Calibri"/>
                <a:cs typeface="Calibri"/>
              </a:rPr>
              <a:t>ilişkili</a:t>
            </a:r>
            <a:r>
              <a:rPr sz="1788" spc="-16" dirty="0">
                <a:latin typeface="Calibri"/>
                <a:cs typeface="Calibri"/>
              </a:rPr>
              <a:t> </a:t>
            </a:r>
            <a:r>
              <a:rPr sz="1788" spc="-4" dirty="0">
                <a:latin typeface="Calibri"/>
                <a:cs typeface="Calibri"/>
              </a:rPr>
              <a:t>senaryolar</a:t>
            </a:r>
            <a:r>
              <a:rPr sz="1788" spc="-12" dirty="0">
                <a:latin typeface="Calibri"/>
                <a:cs typeface="Calibri"/>
              </a:rPr>
              <a:t> </a:t>
            </a:r>
            <a:r>
              <a:rPr sz="1788" spc="-8" dirty="0">
                <a:latin typeface="Calibri"/>
                <a:cs typeface="Calibri"/>
              </a:rPr>
              <a:t>üretme</a:t>
            </a:r>
            <a:endParaRPr sz="1788" dirty="0">
              <a:latin typeface="Calibri"/>
              <a:cs typeface="Calibri"/>
            </a:endParaRPr>
          </a:p>
        </p:txBody>
      </p:sp>
      <p:sp>
        <p:nvSpPr>
          <p:cNvPr id="4" name="object 4"/>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33</a:t>
            </a:fld>
            <a:endParaRPr dirty="0"/>
          </a:p>
        </p:txBody>
      </p:sp>
      <p:sp>
        <p:nvSpPr>
          <p:cNvPr id="3" name="object 3"/>
          <p:cNvSpPr txBox="1">
            <a:spLocks noGrp="1"/>
          </p:cNvSpPr>
          <p:nvPr>
            <p:ph type="title"/>
          </p:nvPr>
        </p:nvSpPr>
        <p:spPr>
          <a:xfrm>
            <a:off x="1700470" y="500602"/>
            <a:ext cx="7311866" cy="995826"/>
          </a:xfrm>
          <a:prstGeom prst="rect">
            <a:avLst/>
          </a:prstGeom>
        </p:spPr>
        <p:txBody>
          <a:bodyPr vert="horz" wrap="square" lIns="0" tIns="10835" rIns="0" bIns="0" rtlCol="0" anchor="t">
            <a:spAutoFit/>
          </a:bodyPr>
          <a:lstStyle/>
          <a:p>
            <a:pPr marL="10319">
              <a:spcBef>
                <a:spcPts val="85"/>
              </a:spcBef>
            </a:pPr>
            <a:r>
              <a:rPr sz="3200" b="1" spc="-20" dirty="0">
                <a:solidFill>
                  <a:schemeClr val="accent2"/>
                </a:solidFill>
                <a:latin typeface="Calibri" panose="020F0502020204030204" pitchFamily="34" charset="0"/>
                <a:cs typeface="Calibri" panose="020F0502020204030204" pitchFamily="34" charset="0"/>
              </a:rPr>
              <a:t>Çocuğunuzun</a:t>
            </a:r>
            <a:r>
              <a:rPr sz="3200" b="1" spc="-69" dirty="0">
                <a:solidFill>
                  <a:schemeClr val="accent2"/>
                </a:solidFill>
                <a:latin typeface="Calibri" panose="020F0502020204030204" pitchFamily="34" charset="0"/>
                <a:cs typeface="Calibri" panose="020F0502020204030204" pitchFamily="34" charset="0"/>
              </a:rPr>
              <a:t> </a:t>
            </a:r>
            <a:r>
              <a:rPr sz="3200" b="1" spc="-20" dirty="0">
                <a:solidFill>
                  <a:schemeClr val="accent2"/>
                </a:solidFill>
                <a:latin typeface="Calibri" panose="020F0502020204030204" pitchFamily="34" charset="0"/>
                <a:cs typeface="Calibri" panose="020F0502020204030204" pitchFamily="34" charset="0"/>
              </a:rPr>
              <a:t>Zorbalığa</a:t>
            </a:r>
            <a:r>
              <a:rPr sz="3200" b="1" spc="-57" dirty="0">
                <a:solidFill>
                  <a:schemeClr val="accent2"/>
                </a:solidFill>
                <a:latin typeface="Calibri" panose="020F0502020204030204" pitchFamily="34" charset="0"/>
                <a:cs typeface="Calibri" panose="020F0502020204030204" pitchFamily="34" charset="0"/>
              </a:rPr>
              <a:t> </a:t>
            </a:r>
            <a:r>
              <a:rPr sz="3200" b="1" spc="-16" dirty="0">
                <a:solidFill>
                  <a:schemeClr val="accent2"/>
                </a:solidFill>
                <a:latin typeface="Calibri" panose="020F0502020204030204" pitchFamily="34" charset="0"/>
                <a:cs typeface="Calibri" panose="020F0502020204030204" pitchFamily="34" charset="0"/>
              </a:rPr>
              <a:t>Maruz</a:t>
            </a:r>
            <a:r>
              <a:rPr sz="3200" b="1" spc="-57" dirty="0">
                <a:solidFill>
                  <a:schemeClr val="accent2"/>
                </a:solidFill>
                <a:latin typeface="Calibri" panose="020F0502020204030204" pitchFamily="34" charset="0"/>
                <a:cs typeface="Calibri" panose="020F0502020204030204" pitchFamily="34" charset="0"/>
              </a:rPr>
              <a:t> </a:t>
            </a:r>
            <a:r>
              <a:rPr sz="3200" b="1" spc="-20" dirty="0">
                <a:solidFill>
                  <a:schemeClr val="accent2"/>
                </a:solidFill>
                <a:latin typeface="Calibri" panose="020F0502020204030204" pitchFamily="34" charset="0"/>
                <a:cs typeface="Calibri" panose="020F0502020204030204" pitchFamily="34" charset="0"/>
              </a:rPr>
              <a:t>Kaldığını</a:t>
            </a:r>
            <a:r>
              <a:rPr sz="3200" b="1" spc="-41" dirty="0">
                <a:solidFill>
                  <a:schemeClr val="accent2"/>
                </a:solidFill>
                <a:latin typeface="Calibri" panose="020F0502020204030204" pitchFamily="34" charset="0"/>
                <a:cs typeface="Calibri" panose="020F0502020204030204" pitchFamily="34" charset="0"/>
              </a:rPr>
              <a:t> </a:t>
            </a:r>
            <a:r>
              <a:rPr sz="3200" b="1" spc="-16" dirty="0">
                <a:solidFill>
                  <a:schemeClr val="accent2"/>
                </a:solidFill>
                <a:latin typeface="Calibri" panose="020F0502020204030204" pitchFamily="34" charset="0"/>
                <a:cs typeface="Calibri" panose="020F0502020204030204" pitchFamily="34" charset="0"/>
              </a:rPr>
              <a:t>Nasıl</a:t>
            </a:r>
            <a:r>
              <a:rPr sz="3200" b="1" spc="-53" dirty="0">
                <a:solidFill>
                  <a:schemeClr val="accent2"/>
                </a:solidFill>
                <a:latin typeface="Calibri" panose="020F0502020204030204" pitchFamily="34" charset="0"/>
                <a:cs typeface="Calibri" panose="020F0502020204030204" pitchFamily="34" charset="0"/>
              </a:rPr>
              <a:t> </a:t>
            </a:r>
            <a:r>
              <a:rPr sz="3200" b="1" spc="-20" dirty="0">
                <a:solidFill>
                  <a:schemeClr val="accent2"/>
                </a:solidFill>
                <a:latin typeface="Calibri" panose="020F0502020204030204" pitchFamily="34" charset="0"/>
                <a:cs typeface="Calibri" panose="020F0502020204030204" pitchFamily="34" charset="0"/>
              </a:rPr>
              <a:t>Anlarsınız?</a:t>
            </a:r>
            <a:endParaRPr sz="3200" b="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2827" y="1518380"/>
            <a:ext cx="7171015" cy="527804"/>
          </a:xfrm>
          <a:custGeom>
            <a:avLst/>
            <a:gdLst/>
            <a:ahLst/>
            <a:cxnLst/>
            <a:rect l="l" t="t" r="r" b="b"/>
            <a:pathLst>
              <a:path w="8825865" h="649605">
                <a:moveTo>
                  <a:pt x="0" y="108204"/>
                </a:moveTo>
                <a:lnTo>
                  <a:pt x="8495" y="66061"/>
                </a:lnTo>
                <a:lnTo>
                  <a:pt x="31670" y="31670"/>
                </a:lnTo>
                <a:lnTo>
                  <a:pt x="66061" y="8495"/>
                </a:lnTo>
                <a:lnTo>
                  <a:pt x="108204" y="0"/>
                </a:lnTo>
                <a:lnTo>
                  <a:pt x="8717280" y="0"/>
                </a:lnTo>
                <a:lnTo>
                  <a:pt x="8759422" y="8495"/>
                </a:lnTo>
                <a:lnTo>
                  <a:pt x="8793813" y="31670"/>
                </a:lnTo>
                <a:lnTo>
                  <a:pt x="8816988" y="66061"/>
                </a:lnTo>
                <a:lnTo>
                  <a:pt x="8825484" y="108204"/>
                </a:lnTo>
                <a:lnTo>
                  <a:pt x="8825484" y="541020"/>
                </a:lnTo>
                <a:lnTo>
                  <a:pt x="8816988" y="583162"/>
                </a:lnTo>
                <a:lnTo>
                  <a:pt x="8793813" y="617553"/>
                </a:lnTo>
                <a:lnTo>
                  <a:pt x="8759422" y="640728"/>
                </a:lnTo>
                <a:lnTo>
                  <a:pt x="8717280" y="649224"/>
                </a:lnTo>
                <a:lnTo>
                  <a:pt x="108204" y="649224"/>
                </a:lnTo>
                <a:lnTo>
                  <a:pt x="66061" y="640728"/>
                </a:lnTo>
                <a:lnTo>
                  <a:pt x="31670" y="617553"/>
                </a:lnTo>
                <a:lnTo>
                  <a:pt x="8495" y="583162"/>
                </a:lnTo>
                <a:lnTo>
                  <a:pt x="0" y="541020"/>
                </a:lnTo>
                <a:lnTo>
                  <a:pt x="0" y="108204"/>
                </a:lnTo>
                <a:close/>
              </a:path>
            </a:pathLst>
          </a:custGeom>
          <a:ln w="12192">
            <a:solidFill>
              <a:srgbClr val="6FAC46"/>
            </a:solidFill>
          </a:ln>
        </p:spPr>
        <p:txBody>
          <a:bodyPr wrap="square" lIns="0" tIns="0" rIns="0" bIns="0" rtlCol="0"/>
          <a:lstStyle/>
          <a:p>
            <a:endParaRPr sz="1463">
              <a:latin typeface="Calibri Light" panose="020F0302020204030204" pitchFamily="34" charset="0"/>
              <a:cs typeface="Calibri Light" panose="020F0302020204030204" pitchFamily="34" charset="0"/>
            </a:endParaRPr>
          </a:p>
        </p:txBody>
      </p:sp>
      <p:sp>
        <p:nvSpPr>
          <p:cNvPr id="3" name="object 3"/>
          <p:cNvSpPr txBox="1"/>
          <p:nvPr/>
        </p:nvSpPr>
        <p:spPr>
          <a:xfrm>
            <a:off x="1486209" y="2078173"/>
            <a:ext cx="6457473" cy="2296302"/>
          </a:xfrm>
          <a:prstGeom prst="rect">
            <a:avLst/>
          </a:prstGeom>
        </p:spPr>
        <p:txBody>
          <a:bodyPr vert="horz" wrap="square" lIns="0" tIns="84614" rIns="0" bIns="0" rtlCol="0">
            <a:spAutoFit/>
          </a:bodyPr>
          <a:lstStyle/>
          <a:p>
            <a:pPr marL="196056" indent="-185738">
              <a:spcBef>
                <a:spcPts val="666"/>
              </a:spcBef>
              <a:buFont typeface="Arial MT"/>
              <a:buChar char="•"/>
              <a:tabLst>
                <a:tab pos="196056" algn="l"/>
              </a:tabLst>
            </a:pPr>
            <a:r>
              <a:rPr sz="1950" spc="-4" dirty="0">
                <a:latin typeface="Calibri Light" panose="020F0302020204030204" pitchFamily="34" charset="0"/>
                <a:cs typeface="Calibri Light" panose="020F0302020204030204" pitchFamily="34" charset="0"/>
              </a:rPr>
              <a:t>Çocuğunuzla</a:t>
            </a:r>
            <a:r>
              <a:rPr sz="1950" spc="-20"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neler yaşadığı</a:t>
            </a:r>
            <a:r>
              <a:rPr sz="1950" spc="-28" dirty="0">
                <a:latin typeface="Calibri Light" panose="020F0302020204030204" pitchFamily="34" charset="0"/>
                <a:cs typeface="Calibri Light" panose="020F0302020204030204" pitchFamily="34" charset="0"/>
              </a:rPr>
              <a:t> </a:t>
            </a:r>
            <a:r>
              <a:rPr sz="1950" spc="-12" dirty="0">
                <a:latin typeface="Calibri Light" panose="020F0302020204030204" pitchFamily="34" charset="0"/>
                <a:cs typeface="Calibri Light" panose="020F0302020204030204" pitchFamily="34" charset="0"/>
              </a:rPr>
              <a:t>konusunda</a:t>
            </a:r>
            <a:r>
              <a:rPr sz="1950" dirty="0">
                <a:latin typeface="Calibri Light" panose="020F0302020204030204" pitchFamily="34" charset="0"/>
                <a:cs typeface="Calibri Light" panose="020F0302020204030204" pitchFamily="34" charset="0"/>
              </a:rPr>
              <a:t> </a:t>
            </a:r>
            <a:r>
              <a:rPr sz="1950" spc="-16" dirty="0">
                <a:latin typeface="Calibri Light" panose="020F0302020204030204" pitchFamily="34" charset="0"/>
                <a:cs typeface="Calibri Light" panose="020F0302020204030204" pitchFamily="34" charset="0"/>
              </a:rPr>
              <a:t>konuşun.</a:t>
            </a:r>
            <a:endParaRPr sz="1950" dirty="0">
              <a:latin typeface="Calibri Light" panose="020F0302020204030204" pitchFamily="34" charset="0"/>
              <a:cs typeface="Calibri Light" panose="020F0302020204030204" pitchFamily="34" charset="0"/>
            </a:endParaRPr>
          </a:p>
          <a:p>
            <a:pPr marL="196056" marR="208439" indent="-185738">
              <a:lnSpc>
                <a:spcPts val="2104"/>
              </a:lnSpc>
              <a:spcBef>
                <a:spcPts val="849"/>
              </a:spcBef>
              <a:buFont typeface="Arial MT"/>
              <a:buChar char="•"/>
              <a:tabLst>
                <a:tab pos="196056" algn="l"/>
              </a:tabLst>
            </a:pPr>
            <a:r>
              <a:rPr sz="1950" spc="-8" dirty="0">
                <a:latin typeface="Calibri Light" panose="020F0302020204030204" pitchFamily="34" charset="0"/>
                <a:cs typeface="Calibri Light" panose="020F0302020204030204" pitchFamily="34" charset="0"/>
              </a:rPr>
              <a:t>Çocuğunuza</a:t>
            </a:r>
            <a:r>
              <a:rPr sz="1950" spc="-16"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onun yanında</a:t>
            </a:r>
            <a:r>
              <a:rPr sz="1950" spc="-12" dirty="0">
                <a:latin typeface="Calibri Light" panose="020F0302020204030204" pitchFamily="34" charset="0"/>
                <a:cs typeface="Calibri Light" panose="020F0302020204030204" pitchFamily="34" charset="0"/>
              </a:rPr>
              <a:t> </a:t>
            </a:r>
            <a:r>
              <a:rPr sz="1950" spc="-8" dirty="0">
                <a:latin typeface="Calibri Light" panose="020F0302020204030204" pitchFamily="34" charset="0"/>
                <a:cs typeface="Calibri Light" panose="020F0302020204030204" pitchFamily="34" charset="0"/>
              </a:rPr>
              <a:t>olduğunuzu</a:t>
            </a:r>
            <a:r>
              <a:rPr sz="1950" spc="4" dirty="0">
                <a:latin typeface="Calibri Light" panose="020F0302020204030204" pitchFamily="34" charset="0"/>
                <a:cs typeface="Calibri Light" panose="020F0302020204030204" pitchFamily="34" charset="0"/>
              </a:rPr>
              <a:t> </a:t>
            </a:r>
            <a:r>
              <a:rPr sz="1950" spc="-12" dirty="0">
                <a:latin typeface="Calibri Light" panose="020F0302020204030204" pitchFamily="34" charset="0"/>
                <a:cs typeface="Calibri Light" panose="020F0302020204030204" pitchFamily="34" charset="0"/>
              </a:rPr>
              <a:t>ve</a:t>
            </a:r>
            <a:r>
              <a:rPr sz="1950" spc="4"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ona </a:t>
            </a:r>
            <a:r>
              <a:rPr sz="1950" spc="-12" dirty="0">
                <a:latin typeface="Calibri Light" panose="020F0302020204030204" pitchFamily="34" charset="0"/>
                <a:cs typeface="Calibri Light" panose="020F0302020204030204" pitchFamily="34" charset="0"/>
              </a:rPr>
              <a:t>yardım</a:t>
            </a:r>
            <a:r>
              <a:rPr sz="1950" spc="-24" dirty="0">
                <a:latin typeface="Calibri Light" panose="020F0302020204030204" pitchFamily="34" charset="0"/>
                <a:cs typeface="Calibri Light" panose="020F0302020204030204" pitchFamily="34" charset="0"/>
              </a:rPr>
              <a:t> </a:t>
            </a:r>
            <a:r>
              <a:rPr sz="1950" dirty="0">
                <a:latin typeface="Calibri Light" panose="020F0302020204030204" pitchFamily="34" charset="0"/>
                <a:cs typeface="Calibri Light" panose="020F0302020204030204" pitchFamily="34" charset="0"/>
              </a:rPr>
              <a:t>etmek </a:t>
            </a:r>
            <a:r>
              <a:rPr sz="1950" spc="-431"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istediğinizi</a:t>
            </a:r>
            <a:r>
              <a:rPr sz="1950" spc="-20"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belirtin.</a:t>
            </a:r>
            <a:endParaRPr sz="1950" dirty="0">
              <a:latin typeface="Calibri Light" panose="020F0302020204030204" pitchFamily="34" charset="0"/>
              <a:cs typeface="Calibri Light" panose="020F0302020204030204" pitchFamily="34" charset="0"/>
            </a:endParaRPr>
          </a:p>
          <a:p>
            <a:pPr marL="196056" marR="336907" indent="-185738">
              <a:lnSpc>
                <a:spcPts val="2104"/>
              </a:lnSpc>
              <a:spcBef>
                <a:spcPts val="817"/>
              </a:spcBef>
              <a:buFont typeface="Arial MT"/>
              <a:buChar char="•"/>
              <a:tabLst>
                <a:tab pos="196056" algn="l"/>
              </a:tabLst>
            </a:pPr>
            <a:r>
              <a:rPr sz="1950" spc="-8" dirty="0">
                <a:latin typeface="Calibri Light" panose="020F0302020204030204" pitchFamily="34" charset="0"/>
                <a:cs typeface="Calibri Light" panose="020F0302020204030204" pitchFamily="34" charset="0"/>
              </a:rPr>
              <a:t>Çocuğunuzu</a:t>
            </a:r>
            <a:r>
              <a:rPr sz="1950" dirty="0">
                <a:latin typeface="Calibri Light" panose="020F0302020204030204" pitchFamily="34" charset="0"/>
                <a:cs typeface="Calibri Light" panose="020F0302020204030204" pitchFamily="34" charset="0"/>
              </a:rPr>
              <a:t> </a:t>
            </a:r>
            <a:r>
              <a:rPr sz="1950" spc="-8" dirty="0">
                <a:latin typeface="Calibri Light" panose="020F0302020204030204" pitchFamily="34" charset="0"/>
                <a:cs typeface="Calibri Light" panose="020F0302020204030204" pitchFamily="34" charset="0"/>
              </a:rPr>
              <a:t>yargılamadan </a:t>
            </a:r>
            <a:r>
              <a:rPr sz="1950" spc="-4" dirty="0">
                <a:latin typeface="Calibri Light" panose="020F0302020204030204" pitchFamily="34" charset="0"/>
                <a:cs typeface="Calibri Light" panose="020F0302020204030204" pitchFamily="34" charset="0"/>
              </a:rPr>
              <a:t>dinleyin;</a:t>
            </a:r>
            <a:r>
              <a:rPr sz="1950" spc="-16"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ne</a:t>
            </a:r>
            <a:r>
              <a:rPr sz="1950" spc="4" dirty="0">
                <a:latin typeface="Calibri Light" panose="020F0302020204030204" pitchFamily="34" charset="0"/>
                <a:cs typeface="Calibri Light" panose="020F0302020204030204" pitchFamily="34" charset="0"/>
              </a:rPr>
              <a:t> </a:t>
            </a:r>
            <a:r>
              <a:rPr sz="1950" spc="-8" dirty="0">
                <a:latin typeface="Calibri Light" panose="020F0302020204030204" pitchFamily="34" charset="0"/>
                <a:cs typeface="Calibri Light" panose="020F0302020204030204" pitchFamily="34" charset="0"/>
              </a:rPr>
              <a:t>hissettiğini </a:t>
            </a:r>
            <a:r>
              <a:rPr sz="1950" spc="-4" dirty="0">
                <a:latin typeface="Calibri Light" panose="020F0302020204030204" pitchFamily="34" charset="0"/>
                <a:cs typeface="Calibri Light" panose="020F0302020204030204" pitchFamily="34" charset="0"/>
              </a:rPr>
              <a:t>sorun</a:t>
            </a:r>
            <a:r>
              <a:rPr sz="1950" spc="8" dirty="0">
                <a:latin typeface="Calibri Light" panose="020F0302020204030204" pitchFamily="34" charset="0"/>
                <a:cs typeface="Calibri Light" panose="020F0302020204030204" pitchFamily="34" charset="0"/>
              </a:rPr>
              <a:t> </a:t>
            </a:r>
            <a:r>
              <a:rPr sz="1950" spc="-12" dirty="0">
                <a:latin typeface="Calibri Light" panose="020F0302020204030204" pitchFamily="34" charset="0"/>
                <a:cs typeface="Calibri Light" panose="020F0302020204030204" pitchFamily="34" charset="0"/>
              </a:rPr>
              <a:t>ve </a:t>
            </a:r>
            <a:r>
              <a:rPr sz="1950" spc="-431"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duygularını </a:t>
            </a:r>
            <a:r>
              <a:rPr sz="1950" spc="-8" dirty="0">
                <a:latin typeface="Calibri Light" panose="020F0302020204030204" pitchFamily="34" charset="0"/>
                <a:cs typeface="Calibri Light" panose="020F0302020204030204" pitchFamily="34" charset="0"/>
              </a:rPr>
              <a:t>paylaşmasını</a:t>
            </a:r>
            <a:r>
              <a:rPr sz="1950" spc="-24" dirty="0">
                <a:latin typeface="Calibri Light" panose="020F0302020204030204" pitchFamily="34" charset="0"/>
                <a:cs typeface="Calibri Light" panose="020F0302020204030204" pitchFamily="34" charset="0"/>
              </a:rPr>
              <a:t> </a:t>
            </a:r>
            <a:r>
              <a:rPr sz="1950" spc="-8" dirty="0">
                <a:latin typeface="Calibri Light" panose="020F0302020204030204" pitchFamily="34" charset="0"/>
                <a:cs typeface="Calibri Light" panose="020F0302020204030204" pitchFamily="34" charset="0"/>
              </a:rPr>
              <a:t>sağlayın.</a:t>
            </a:r>
            <a:endParaRPr sz="1950" dirty="0">
              <a:latin typeface="Calibri Light" panose="020F0302020204030204" pitchFamily="34" charset="0"/>
              <a:cs typeface="Calibri Light" panose="020F0302020204030204" pitchFamily="34" charset="0"/>
            </a:endParaRPr>
          </a:p>
          <a:p>
            <a:pPr marL="196056" indent="-185738">
              <a:lnSpc>
                <a:spcPts val="2222"/>
              </a:lnSpc>
              <a:spcBef>
                <a:spcPts val="544"/>
              </a:spcBef>
              <a:buFont typeface="Arial MT"/>
              <a:buChar char="•"/>
              <a:tabLst>
                <a:tab pos="196056" algn="l"/>
              </a:tabLst>
            </a:pPr>
            <a:r>
              <a:rPr sz="1950" spc="-12" dirty="0">
                <a:latin typeface="Calibri Light" panose="020F0302020204030204" pitchFamily="34" charset="0"/>
                <a:cs typeface="Calibri Light" panose="020F0302020204030204" pitchFamily="34" charset="0"/>
              </a:rPr>
              <a:t>Zorbalığa </a:t>
            </a:r>
            <a:r>
              <a:rPr sz="1950" spc="-8" dirty="0">
                <a:latin typeface="Calibri Light" panose="020F0302020204030204" pitchFamily="34" charset="0"/>
                <a:cs typeface="Calibri Light" panose="020F0302020204030204" pitchFamily="34" charset="0"/>
              </a:rPr>
              <a:t>uğramanın</a:t>
            </a:r>
            <a:r>
              <a:rPr sz="1950" spc="-12"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onun bir</a:t>
            </a:r>
            <a:r>
              <a:rPr sz="1950" spc="-8" dirty="0">
                <a:latin typeface="Calibri Light" panose="020F0302020204030204" pitchFamily="34" charset="0"/>
                <a:cs typeface="Calibri Light" panose="020F0302020204030204" pitchFamily="34" charset="0"/>
              </a:rPr>
              <a:t> hatası</a:t>
            </a:r>
            <a:r>
              <a:rPr sz="1950" spc="-16"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olmadığını</a:t>
            </a:r>
            <a:r>
              <a:rPr sz="1950" spc="-12" dirty="0">
                <a:latin typeface="Calibri Light" panose="020F0302020204030204" pitchFamily="34" charset="0"/>
                <a:cs typeface="Calibri Light" panose="020F0302020204030204" pitchFamily="34" charset="0"/>
              </a:rPr>
              <a:t> </a:t>
            </a:r>
            <a:r>
              <a:rPr sz="1950" dirty="0">
                <a:latin typeface="Calibri Light" panose="020F0302020204030204" pitchFamily="34" charset="0"/>
                <a:cs typeface="Calibri Light" panose="020F0302020204030204" pitchFamily="34" charset="0"/>
              </a:rPr>
              <a:t>açık</a:t>
            </a:r>
            <a:r>
              <a:rPr sz="1950" spc="-20"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bir</a:t>
            </a:r>
            <a:r>
              <a:rPr sz="1950" dirty="0">
                <a:latin typeface="Calibri Light" panose="020F0302020204030204" pitchFamily="34" charset="0"/>
                <a:cs typeface="Calibri Light" panose="020F0302020204030204" pitchFamily="34" charset="0"/>
              </a:rPr>
              <a:t> </a:t>
            </a:r>
            <a:r>
              <a:rPr sz="1950" spc="-4" dirty="0">
                <a:latin typeface="Calibri Light" panose="020F0302020204030204" pitchFamily="34" charset="0"/>
                <a:cs typeface="Calibri Light" panose="020F0302020204030204" pitchFamily="34" charset="0"/>
              </a:rPr>
              <a:t>şekilde</a:t>
            </a:r>
            <a:endParaRPr sz="1950" dirty="0">
              <a:latin typeface="Calibri Light" panose="020F0302020204030204" pitchFamily="34" charset="0"/>
              <a:cs typeface="Calibri Light" panose="020F0302020204030204" pitchFamily="34" charset="0"/>
            </a:endParaRPr>
          </a:p>
          <a:p>
            <a:pPr marL="196056">
              <a:lnSpc>
                <a:spcPts val="2222"/>
              </a:lnSpc>
            </a:pPr>
            <a:r>
              <a:rPr sz="1950" spc="-8" dirty="0">
                <a:latin typeface="Calibri Light" panose="020F0302020204030204" pitchFamily="34" charset="0"/>
                <a:cs typeface="Calibri Light" panose="020F0302020204030204" pitchFamily="34" charset="0"/>
              </a:rPr>
              <a:t>ifade</a:t>
            </a:r>
            <a:r>
              <a:rPr sz="1950" spc="-37" dirty="0">
                <a:latin typeface="Calibri Light" panose="020F0302020204030204" pitchFamily="34" charset="0"/>
                <a:cs typeface="Calibri Light" panose="020F0302020204030204" pitchFamily="34" charset="0"/>
              </a:rPr>
              <a:t> </a:t>
            </a:r>
            <a:r>
              <a:rPr sz="1950" dirty="0">
                <a:latin typeface="Calibri Light" panose="020F0302020204030204" pitchFamily="34" charset="0"/>
                <a:cs typeface="Calibri Light" panose="020F0302020204030204" pitchFamily="34" charset="0"/>
              </a:rPr>
              <a:t>edin.</a:t>
            </a:r>
          </a:p>
        </p:txBody>
      </p:sp>
      <p:sp>
        <p:nvSpPr>
          <p:cNvPr id="4" name="object 4"/>
          <p:cNvSpPr/>
          <p:nvPr/>
        </p:nvSpPr>
        <p:spPr>
          <a:xfrm>
            <a:off x="668655" y="1470088"/>
            <a:ext cx="643890" cy="760492"/>
          </a:xfrm>
          <a:custGeom>
            <a:avLst/>
            <a:gdLst/>
            <a:ahLst/>
            <a:cxnLst/>
            <a:rect l="l" t="t" r="r" b="b"/>
            <a:pathLst>
              <a:path w="792480" h="935989">
                <a:moveTo>
                  <a:pt x="792480" y="0"/>
                </a:moveTo>
                <a:lnTo>
                  <a:pt x="396240" y="276478"/>
                </a:lnTo>
                <a:lnTo>
                  <a:pt x="0" y="0"/>
                </a:lnTo>
                <a:lnTo>
                  <a:pt x="0" y="659256"/>
                </a:lnTo>
                <a:lnTo>
                  <a:pt x="396240" y="935735"/>
                </a:lnTo>
                <a:lnTo>
                  <a:pt x="792480" y="659256"/>
                </a:lnTo>
                <a:lnTo>
                  <a:pt x="792480" y="0"/>
                </a:lnTo>
                <a:close/>
              </a:path>
            </a:pathLst>
          </a:custGeom>
          <a:solidFill>
            <a:srgbClr val="6FAC46"/>
          </a:solidFill>
        </p:spPr>
        <p:txBody>
          <a:bodyPr wrap="square" lIns="0" tIns="0" rIns="0" bIns="0" rtlCol="0"/>
          <a:lstStyle/>
          <a:p>
            <a:endParaRPr sz="1463">
              <a:latin typeface="Calibri Light" panose="020F0302020204030204" pitchFamily="34" charset="0"/>
              <a:cs typeface="Calibri Light" panose="020F0302020204030204" pitchFamily="34" charset="0"/>
            </a:endParaRPr>
          </a:p>
        </p:txBody>
      </p:sp>
      <p:sp>
        <p:nvSpPr>
          <p:cNvPr id="5" name="object 5"/>
          <p:cNvSpPr txBox="1"/>
          <p:nvPr/>
        </p:nvSpPr>
        <p:spPr>
          <a:xfrm>
            <a:off x="875525" y="1586794"/>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Light" panose="020F0302020204030204" pitchFamily="34" charset="0"/>
                <a:cs typeface="Calibri Light" panose="020F0302020204030204" pitchFamily="34" charset="0"/>
              </a:rPr>
              <a:t>1.</a:t>
            </a:r>
            <a:endParaRPr sz="2925" dirty="0">
              <a:latin typeface="Calibri Light" panose="020F0302020204030204" pitchFamily="34" charset="0"/>
              <a:cs typeface="Calibri Light" panose="020F0302020204030204" pitchFamily="34" charset="0"/>
            </a:endParaRPr>
          </a:p>
        </p:txBody>
      </p:sp>
      <p:sp>
        <p:nvSpPr>
          <p:cNvPr id="8" name="object 8"/>
          <p:cNvSpPr txBox="1">
            <a:spLocks noGrp="1"/>
          </p:cNvSpPr>
          <p:nvPr>
            <p:ph type="sldNum" sz="quarter" idx="7"/>
          </p:nvPr>
        </p:nvSpPr>
        <p:spPr>
          <a:xfrm>
            <a:off x="11068811" y="6464985"/>
            <a:ext cx="231775" cy="156068"/>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latin typeface="Calibri Light" panose="020F0302020204030204" pitchFamily="34" charset="0"/>
                <a:cs typeface="Calibri Light" panose="020F0302020204030204" pitchFamily="34" charset="0"/>
              </a:rPr>
              <a:pPr marL="38100">
                <a:lnSpc>
                  <a:spcPts val="1240"/>
                </a:lnSpc>
              </a:pPr>
              <a:t>34</a:t>
            </a:fld>
            <a:endParaRPr dirty="0">
              <a:latin typeface="Calibri Light" panose="020F0302020204030204" pitchFamily="34" charset="0"/>
              <a:cs typeface="Calibri Light" panose="020F0302020204030204" pitchFamily="34" charset="0"/>
            </a:endParaRPr>
          </a:p>
        </p:txBody>
      </p:sp>
      <p:sp>
        <p:nvSpPr>
          <p:cNvPr id="6" name="object 6"/>
          <p:cNvSpPr txBox="1">
            <a:spLocks noGrp="1"/>
          </p:cNvSpPr>
          <p:nvPr>
            <p:ph type="title"/>
          </p:nvPr>
        </p:nvSpPr>
        <p:spPr>
          <a:xfrm>
            <a:off x="1926717" y="523596"/>
            <a:ext cx="6962577" cy="994784"/>
          </a:xfrm>
          <a:prstGeom prst="rect">
            <a:avLst/>
          </a:prstGeom>
        </p:spPr>
        <p:txBody>
          <a:bodyPr vert="horz" wrap="square" lIns="0" tIns="9803" rIns="0" bIns="0" rtlCol="0" anchor="t">
            <a:spAutoFit/>
          </a:bodyPr>
          <a:lstStyle/>
          <a:p>
            <a:pPr marL="10319">
              <a:spcBef>
                <a:spcPts val="77"/>
              </a:spcBef>
            </a:pPr>
            <a:r>
              <a:rPr lang="tr-TR" sz="3200" b="1" spc="-8" dirty="0">
                <a:solidFill>
                  <a:schemeClr val="accent2"/>
                </a:solidFill>
                <a:latin typeface="Calibri" panose="020F0502020204030204" pitchFamily="34" charset="0"/>
                <a:cs typeface="Calibri" panose="020F0502020204030204" pitchFamily="34" charset="0"/>
              </a:rPr>
              <a:t>Çocuğunuz</a:t>
            </a:r>
            <a:r>
              <a:rPr lang="tr-TR" sz="3200" b="1" spc="8" dirty="0">
                <a:solidFill>
                  <a:schemeClr val="accent2"/>
                </a:solidFill>
                <a:latin typeface="Calibri" panose="020F0502020204030204" pitchFamily="34" charset="0"/>
                <a:cs typeface="Calibri" panose="020F0502020204030204" pitchFamily="34" charset="0"/>
              </a:rPr>
              <a:t> </a:t>
            </a:r>
            <a:r>
              <a:rPr lang="tr-TR" sz="3200" b="1" spc="-12" dirty="0">
                <a:solidFill>
                  <a:schemeClr val="accent2"/>
                </a:solidFill>
                <a:latin typeface="Calibri" panose="020F0502020204030204" pitchFamily="34" charset="0"/>
                <a:cs typeface="Calibri" panose="020F0502020204030204" pitchFamily="34" charset="0"/>
              </a:rPr>
              <a:t>Zorbalığa</a:t>
            </a:r>
            <a:r>
              <a:rPr lang="tr-TR" sz="3200" b="1" spc="28" dirty="0">
                <a:solidFill>
                  <a:schemeClr val="accent2"/>
                </a:solidFill>
                <a:latin typeface="Calibri" panose="020F0502020204030204" pitchFamily="34" charset="0"/>
                <a:cs typeface="Calibri" panose="020F0502020204030204" pitchFamily="34" charset="0"/>
              </a:rPr>
              <a:t> </a:t>
            </a:r>
            <a:r>
              <a:rPr lang="tr-TR" sz="3200" b="1" spc="-4" dirty="0">
                <a:solidFill>
                  <a:schemeClr val="accent2"/>
                </a:solidFill>
                <a:latin typeface="Calibri" panose="020F0502020204030204" pitchFamily="34" charset="0"/>
                <a:cs typeface="Calibri" panose="020F0502020204030204" pitchFamily="34" charset="0"/>
              </a:rPr>
              <a:t>Maruz</a:t>
            </a:r>
            <a:r>
              <a:rPr lang="tr-TR" sz="3200" b="1" spc="12" dirty="0">
                <a:solidFill>
                  <a:schemeClr val="accent2"/>
                </a:solidFill>
                <a:latin typeface="Calibri" panose="020F0502020204030204" pitchFamily="34" charset="0"/>
                <a:cs typeface="Calibri" panose="020F0502020204030204" pitchFamily="34" charset="0"/>
              </a:rPr>
              <a:t> </a:t>
            </a:r>
            <a:r>
              <a:rPr lang="tr-TR" sz="3200" b="1" spc="-16" dirty="0">
                <a:solidFill>
                  <a:schemeClr val="accent2"/>
                </a:solidFill>
                <a:latin typeface="Calibri" panose="020F0502020204030204" pitchFamily="34" charset="0"/>
                <a:cs typeface="Calibri" panose="020F0502020204030204" pitchFamily="34" charset="0"/>
              </a:rPr>
              <a:t>Kalıyorsa</a:t>
            </a:r>
            <a:r>
              <a:rPr lang="tr-TR" sz="3200" b="1" spc="33" dirty="0">
                <a:solidFill>
                  <a:schemeClr val="accent2"/>
                </a:solidFill>
                <a:latin typeface="Calibri" panose="020F0502020204030204" pitchFamily="34" charset="0"/>
                <a:cs typeface="Calibri" panose="020F0502020204030204" pitchFamily="34" charset="0"/>
              </a:rPr>
              <a:t> </a:t>
            </a:r>
            <a:r>
              <a:rPr lang="tr-TR" sz="3200" b="1" spc="-4" dirty="0">
                <a:solidFill>
                  <a:schemeClr val="accent2"/>
                </a:solidFill>
                <a:latin typeface="Calibri" panose="020F0502020204030204" pitchFamily="34" charset="0"/>
                <a:cs typeface="Calibri" panose="020F0502020204030204" pitchFamily="34" charset="0"/>
              </a:rPr>
              <a:t>Neler</a:t>
            </a:r>
            <a:r>
              <a:rPr lang="tr-TR" sz="3200" b="1" spc="24" dirty="0">
                <a:solidFill>
                  <a:schemeClr val="accent2"/>
                </a:solidFill>
                <a:latin typeface="Calibri" panose="020F0502020204030204" pitchFamily="34" charset="0"/>
                <a:cs typeface="Calibri" panose="020F0502020204030204" pitchFamily="34" charset="0"/>
              </a:rPr>
              <a:t> </a:t>
            </a:r>
            <a:r>
              <a:rPr lang="tr-TR" sz="3200" b="1" spc="-16" dirty="0">
                <a:solidFill>
                  <a:schemeClr val="accent2"/>
                </a:solidFill>
                <a:latin typeface="Calibri" panose="020F0502020204030204" pitchFamily="34" charset="0"/>
                <a:cs typeface="Calibri" panose="020F0502020204030204" pitchFamily="34" charset="0"/>
              </a:rPr>
              <a:t>Yapabilirsiniz?</a:t>
            </a:r>
            <a:endParaRPr lang="tr-TR" sz="3200" b="1" dirty="0">
              <a:solidFill>
                <a:schemeClr val="accent2"/>
              </a:solidFill>
              <a:latin typeface="Calibri" panose="020F0502020204030204" pitchFamily="34" charset="0"/>
              <a:cs typeface="Calibri" panose="020F0502020204030204" pitchFamily="34" charset="0"/>
            </a:endParaRPr>
          </a:p>
        </p:txBody>
      </p:sp>
      <p:sp>
        <p:nvSpPr>
          <p:cNvPr id="7" name="object 7"/>
          <p:cNvSpPr txBox="1"/>
          <p:nvPr/>
        </p:nvSpPr>
        <p:spPr>
          <a:xfrm>
            <a:off x="1526866" y="1605676"/>
            <a:ext cx="4295180" cy="310502"/>
          </a:xfrm>
          <a:prstGeom prst="rect">
            <a:avLst/>
          </a:prstGeom>
        </p:spPr>
        <p:txBody>
          <a:bodyPr vert="horz" wrap="square" lIns="0" tIns="10319" rIns="0" bIns="0" rtlCol="0">
            <a:spAutoFit/>
          </a:bodyPr>
          <a:lstStyle/>
          <a:p>
            <a:pPr marL="10319">
              <a:spcBef>
                <a:spcPts val="81"/>
              </a:spcBef>
            </a:pPr>
            <a:r>
              <a:rPr sz="1950" spc="-4" dirty="0">
                <a:solidFill>
                  <a:srgbClr val="6FAC46"/>
                </a:solidFill>
                <a:latin typeface="Calibri Light" panose="020F0302020204030204" pitchFamily="34" charset="0"/>
                <a:cs typeface="Calibri Light" panose="020F0302020204030204" pitchFamily="34" charset="0"/>
              </a:rPr>
              <a:t>Çocuğunuzla</a:t>
            </a:r>
            <a:r>
              <a:rPr sz="1950" spc="-16" dirty="0">
                <a:solidFill>
                  <a:srgbClr val="6FAC46"/>
                </a:solidFill>
                <a:latin typeface="Calibri Light" panose="020F0302020204030204" pitchFamily="34" charset="0"/>
                <a:cs typeface="Calibri Light" panose="020F0302020204030204" pitchFamily="34" charset="0"/>
              </a:rPr>
              <a:t> </a:t>
            </a:r>
            <a:r>
              <a:rPr sz="1950" spc="-12" dirty="0">
                <a:solidFill>
                  <a:srgbClr val="6FAC46"/>
                </a:solidFill>
                <a:latin typeface="Calibri Light" panose="020F0302020204030204" pitchFamily="34" charset="0"/>
                <a:cs typeface="Calibri Light" panose="020F0302020204030204" pitchFamily="34" charset="0"/>
              </a:rPr>
              <a:t>konuşun</a:t>
            </a:r>
            <a:r>
              <a:rPr sz="1950" spc="-16" dirty="0">
                <a:solidFill>
                  <a:srgbClr val="6FAC46"/>
                </a:solidFill>
                <a:latin typeface="Calibri Light" panose="020F0302020204030204" pitchFamily="34" charset="0"/>
                <a:cs typeface="Calibri Light" panose="020F0302020204030204" pitchFamily="34" charset="0"/>
              </a:rPr>
              <a:t> </a:t>
            </a:r>
            <a:r>
              <a:rPr sz="1950" spc="-12" dirty="0">
                <a:solidFill>
                  <a:srgbClr val="6FAC46"/>
                </a:solidFill>
                <a:latin typeface="Calibri Light" panose="020F0302020204030204" pitchFamily="34" charset="0"/>
                <a:cs typeface="Calibri Light" panose="020F0302020204030204" pitchFamily="34" charset="0"/>
              </a:rPr>
              <a:t>ve</a:t>
            </a:r>
            <a:r>
              <a:rPr sz="1950" spc="-8" dirty="0">
                <a:solidFill>
                  <a:srgbClr val="6FAC46"/>
                </a:solidFill>
                <a:latin typeface="Calibri Light" panose="020F0302020204030204" pitchFamily="34" charset="0"/>
                <a:cs typeface="Calibri Light" panose="020F0302020204030204" pitchFamily="34" charset="0"/>
              </a:rPr>
              <a:t> </a:t>
            </a:r>
            <a:r>
              <a:rPr sz="1950" dirty="0">
                <a:solidFill>
                  <a:srgbClr val="6FAC46"/>
                </a:solidFill>
                <a:latin typeface="Calibri Light" panose="020F0302020204030204" pitchFamily="34" charset="0"/>
                <a:cs typeface="Calibri Light" panose="020F0302020204030204" pitchFamily="34" charset="0"/>
              </a:rPr>
              <a:t>onu</a:t>
            </a:r>
            <a:r>
              <a:rPr sz="1950" spc="-12" dirty="0">
                <a:solidFill>
                  <a:srgbClr val="6FAC46"/>
                </a:solidFill>
                <a:latin typeface="Calibri Light" panose="020F0302020204030204" pitchFamily="34" charset="0"/>
                <a:cs typeface="Calibri Light" panose="020F0302020204030204" pitchFamily="34" charset="0"/>
              </a:rPr>
              <a:t> </a:t>
            </a:r>
            <a:r>
              <a:rPr sz="1950" spc="-8" dirty="0">
                <a:solidFill>
                  <a:srgbClr val="6FAC46"/>
                </a:solidFill>
                <a:latin typeface="Calibri Light" panose="020F0302020204030204" pitchFamily="34" charset="0"/>
                <a:cs typeface="Calibri Light" panose="020F0302020204030204" pitchFamily="34" charset="0"/>
              </a:rPr>
              <a:t>destekleyin.</a:t>
            </a:r>
            <a:endParaRPr sz="1950" dirty="0">
              <a:latin typeface="Calibri Light" panose="020F0302020204030204" pitchFamily="34" charset="0"/>
              <a:cs typeface="Calibri Light" panose="020F03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8843" y="1501045"/>
            <a:ext cx="7924800" cy="760492"/>
            <a:chOff x="798576" y="1056132"/>
            <a:chExt cx="9753600" cy="935990"/>
          </a:xfrm>
        </p:grpSpPr>
        <p:sp>
          <p:nvSpPr>
            <p:cNvPr id="3" name="object 3"/>
            <p:cNvSpPr/>
            <p:nvPr/>
          </p:nvSpPr>
          <p:spPr>
            <a:xfrm>
              <a:off x="798576" y="1056132"/>
              <a:ext cx="792480" cy="935990"/>
            </a:xfrm>
            <a:custGeom>
              <a:avLst/>
              <a:gdLst/>
              <a:ahLst/>
              <a:cxnLst/>
              <a:rect l="l" t="t" r="r" b="b"/>
              <a:pathLst>
                <a:path w="792480" h="935989">
                  <a:moveTo>
                    <a:pt x="792480" y="0"/>
                  </a:moveTo>
                  <a:lnTo>
                    <a:pt x="396239" y="276478"/>
                  </a:lnTo>
                  <a:lnTo>
                    <a:pt x="0" y="0"/>
                  </a:lnTo>
                  <a:lnTo>
                    <a:pt x="0" y="659256"/>
                  </a:lnTo>
                  <a:lnTo>
                    <a:pt x="396239" y="935735"/>
                  </a:lnTo>
                  <a:lnTo>
                    <a:pt x="792480" y="659256"/>
                  </a:lnTo>
                  <a:lnTo>
                    <a:pt x="792480" y="0"/>
                  </a:lnTo>
                  <a:close/>
                </a:path>
              </a:pathLst>
            </a:custGeom>
            <a:solidFill>
              <a:srgbClr val="6FAC46"/>
            </a:solidFill>
          </p:spPr>
          <p:txBody>
            <a:bodyPr wrap="square" lIns="0" tIns="0" rIns="0" bIns="0" rtlCol="0"/>
            <a:lstStyle/>
            <a:p>
              <a:endParaRPr sz="1463"/>
            </a:p>
          </p:txBody>
        </p:sp>
        <p:sp>
          <p:nvSpPr>
            <p:cNvPr id="4" name="object 4"/>
            <p:cNvSpPr/>
            <p:nvPr/>
          </p:nvSpPr>
          <p:spPr>
            <a:xfrm>
              <a:off x="1574292" y="1182624"/>
              <a:ext cx="8971915" cy="647700"/>
            </a:xfrm>
            <a:custGeom>
              <a:avLst/>
              <a:gdLst/>
              <a:ahLst/>
              <a:cxnLst/>
              <a:rect l="l" t="t" r="r" b="b"/>
              <a:pathLst>
                <a:path w="8971915" h="647700">
                  <a:moveTo>
                    <a:pt x="0" y="107950"/>
                  </a:moveTo>
                  <a:lnTo>
                    <a:pt x="8491" y="65954"/>
                  </a:lnTo>
                  <a:lnTo>
                    <a:pt x="31638" y="31638"/>
                  </a:lnTo>
                  <a:lnTo>
                    <a:pt x="65954" y="8491"/>
                  </a:lnTo>
                  <a:lnTo>
                    <a:pt x="107950" y="0"/>
                  </a:lnTo>
                  <a:lnTo>
                    <a:pt x="8863838" y="0"/>
                  </a:lnTo>
                  <a:lnTo>
                    <a:pt x="8905833" y="8491"/>
                  </a:lnTo>
                  <a:lnTo>
                    <a:pt x="8940149" y="31638"/>
                  </a:lnTo>
                  <a:lnTo>
                    <a:pt x="8963296" y="65954"/>
                  </a:lnTo>
                  <a:lnTo>
                    <a:pt x="8971788" y="107950"/>
                  </a:lnTo>
                  <a:lnTo>
                    <a:pt x="8971788" y="539750"/>
                  </a:lnTo>
                  <a:lnTo>
                    <a:pt x="8963296" y="581745"/>
                  </a:lnTo>
                  <a:lnTo>
                    <a:pt x="8940149" y="616061"/>
                  </a:lnTo>
                  <a:lnTo>
                    <a:pt x="8905833" y="639208"/>
                  </a:lnTo>
                  <a:lnTo>
                    <a:pt x="8863838" y="647700"/>
                  </a:lnTo>
                  <a:lnTo>
                    <a:pt x="107950" y="647700"/>
                  </a:lnTo>
                  <a:lnTo>
                    <a:pt x="65954" y="639208"/>
                  </a:lnTo>
                  <a:lnTo>
                    <a:pt x="31638" y="616061"/>
                  </a:lnTo>
                  <a:lnTo>
                    <a:pt x="8491" y="581745"/>
                  </a:lnTo>
                  <a:lnTo>
                    <a:pt x="0" y="539750"/>
                  </a:lnTo>
                  <a:lnTo>
                    <a:pt x="0" y="107950"/>
                  </a:lnTo>
                  <a:close/>
                </a:path>
              </a:pathLst>
            </a:custGeom>
            <a:ln w="12192">
              <a:solidFill>
                <a:srgbClr val="6FAC46"/>
              </a:solidFill>
            </a:ln>
          </p:spPr>
          <p:txBody>
            <a:bodyPr wrap="square" lIns="0" tIns="0" rIns="0" bIns="0" rtlCol="0"/>
            <a:lstStyle/>
            <a:p>
              <a:endParaRPr sz="1463"/>
            </a:p>
          </p:txBody>
        </p:sp>
      </p:grpSp>
      <p:sp>
        <p:nvSpPr>
          <p:cNvPr id="5" name="object 5"/>
          <p:cNvSpPr txBox="1"/>
          <p:nvPr/>
        </p:nvSpPr>
        <p:spPr>
          <a:xfrm>
            <a:off x="1356503" y="2212585"/>
            <a:ext cx="7081242" cy="3035550"/>
          </a:xfrm>
          <a:prstGeom prst="rect">
            <a:avLst/>
          </a:prstGeom>
        </p:spPr>
        <p:txBody>
          <a:bodyPr vert="horz" wrap="square" lIns="0" tIns="39727" rIns="0" bIns="0" rtlCol="0">
            <a:spAutoFit/>
          </a:bodyPr>
          <a:lstStyle/>
          <a:p>
            <a:pPr marL="196056" marR="4128" indent="-185738">
              <a:lnSpc>
                <a:spcPct val="90100"/>
              </a:lnSpc>
              <a:spcBef>
                <a:spcPts val="313"/>
              </a:spcBef>
              <a:buFont typeface="Arial MT"/>
              <a:buChar char="•"/>
              <a:tabLst>
                <a:tab pos="196056" algn="l"/>
              </a:tabLst>
            </a:pPr>
            <a:r>
              <a:rPr sz="1950" spc="-12" dirty="0">
                <a:latin typeface="Calibri"/>
                <a:cs typeface="Calibri"/>
              </a:rPr>
              <a:t>Zorbalığa </a:t>
            </a:r>
            <a:r>
              <a:rPr sz="1950" spc="-4" dirty="0">
                <a:latin typeface="Calibri"/>
                <a:cs typeface="Calibri"/>
              </a:rPr>
              <a:t>nasıl </a:t>
            </a:r>
            <a:r>
              <a:rPr sz="1950" spc="-16" dirty="0">
                <a:latin typeface="Calibri"/>
                <a:cs typeface="Calibri"/>
              </a:rPr>
              <a:t>karşı </a:t>
            </a:r>
            <a:r>
              <a:rPr sz="1950" spc="-4" dirty="0">
                <a:latin typeface="Calibri"/>
                <a:cs typeface="Calibri"/>
              </a:rPr>
              <a:t>çıkabileceğine dair basit planlar geliştirin. </a:t>
            </a:r>
            <a:r>
              <a:rPr sz="1950" dirty="0">
                <a:latin typeface="Calibri"/>
                <a:cs typeface="Calibri"/>
              </a:rPr>
              <a:t> </a:t>
            </a:r>
            <a:r>
              <a:rPr sz="1950" spc="-4" dirty="0">
                <a:latin typeface="Calibri"/>
                <a:cs typeface="Calibri"/>
              </a:rPr>
              <a:t>Örneğin, </a:t>
            </a:r>
            <a:r>
              <a:rPr sz="1950" spc="-12" dirty="0">
                <a:latin typeface="Calibri"/>
                <a:cs typeface="Calibri"/>
              </a:rPr>
              <a:t>zorbalık </a:t>
            </a:r>
            <a:r>
              <a:rPr sz="1950" spc="-4" dirty="0">
                <a:latin typeface="Calibri"/>
                <a:cs typeface="Calibri"/>
              </a:rPr>
              <a:t>durumunda </a:t>
            </a:r>
            <a:r>
              <a:rPr sz="1950" spc="-8" dirty="0">
                <a:latin typeface="Calibri"/>
                <a:cs typeface="Calibri"/>
              </a:rPr>
              <a:t>çocuğunuza </a:t>
            </a:r>
            <a:r>
              <a:rPr sz="1950" spc="-4" dirty="0">
                <a:latin typeface="Calibri"/>
                <a:cs typeface="Calibri"/>
              </a:rPr>
              <a:t>net </a:t>
            </a:r>
            <a:r>
              <a:rPr sz="1950" spc="-16" dirty="0">
                <a:latin typeface="Calibri"/>
                <a:cs typeface="Calibri"/>
              </a:rPr>
              <a:t>ve </a:t>
            </a:r>
            <a:r>
              <a:rPr sz="1950" spc="-8" dirty="0">
                <a:latin typeface="Calibri"/>
                <a:cs typeface="Calibri"/>
              </a:rPr>
              <a:t>kendinden </a:t>
            </a:r>
            <a:r>
              <a:rPr sz="1950" dirty="0">
                <a:latin typeface="Calibri"/>
                <a:cs typeface="Calibri"/>
              </a:rPr>
              <a:t>emin </a:t>
            </a:r>
            <a:r>
              <a:rPr sz="1950" spc="-4" dirty="0">
                <a:latin typeface="Calibri"/>
                <a:cs typeface="Calibri"/>
              </a:rPr>
              <a:t>bir </a:t>
            </a:r>
            <a:r>
              <a:rPr sz="1950" spc="-431" dirty="0">
                <a:latin typeface="Calibri"/>
                <a:cs typeface="Calibri"/>
              </a:rPr>
              <a:t> </a:t>
            </a:r>
            <a:r>
              <a:rPr sz="1950" spc="-4" dirty="0">
                <a:latin typeface="Calibri"/>
                <a:cs typeface="Calibri"/>
              </a:rPr>
              <a:t>şekilde</a:t>
            </a:r>
            <a:r>
              <a:rPr sz="1950" spc="-8" dirty="0">
                <a:latin typeface="Calibri"/>
                <a:cs typeface="Calibri"/>
              </a:rPr>
              <a:t> </a:t>
            </a:r>
            <a:r>
              <a:rPr sz="1950" spc="-24" dirty="0">
                <a:latin typeface="Calibri"/>
                <a:cs typeface="Calibri"/>
              </a:rPr>
              <a:t>«</a:t>
            </a:r>
            <a:r>
              <a:rPr sz="1950" i="1" spc="-24" dirty="0">
                <a:latin typeface="Calibri"/>
                <a:cs typeface="Calibri"/>
              </a:rPr>
              <a:t>hayır,</a:t>
            </a:r>
            <a:r>
              <a:rPr sz="1950" i="1" spc="4" dirty="0">
                <a:latin typeface="Calibri"/>
                <a:cs typeface="Calibri"/>
              </a:rPr>
              <a:t> </a:t>
            </a:r>
            <a:r>
              <a:rPr sz="1950" i="1" dirty="0">
                <a:latin typeface="Calibri"/>
                <a:cs typeface="Calibri"/>
              </a:rPr>
              <a:t>dur</a:t>
            </a:r>
            <a:r>
              <a:rPr sz="1950" dirty="0">
                <a:latin typeface="Calibri"/>
                <a:cs typeface="Calibri"/>
              </a:rPr>
              <a:t>»</a:t>
            </a:r>
            <a:r>
              <a:rPr sz="1950" spc="-4" dirty="0">
                <a:latin typeface="Calibri"/>
                <a:cs typeface="Calibri"/>
              </a:rPr>
              <a:t> demesini;</a:t>
            </a:r>
            <a:r>
              <a:rPr sz="1950" spc="-20" dirty="0">
                <a:latin typeface="Calibri"/>
                <a:cs typeface="Calibri"/>
              </a:rPr>
              <a:t> </a:t>
            </a:r>
            <a:r>
              <a:rPr sz="1950" spc="-8" dirty="0">
                <a:latin typeface="Calibri"/>
                <a:cs typeface="Calibri"/>
              </a:rPr>
              <a:t>«</a:t>
            </a:r>
            <a:r>
              <a:rPr sz="1950" i="1" spc="-8" dirty="0">
                <a:latin typeface="Calibri"/>
                <a:cs typeface="Calibri"/>
              </a:rPr>
              <a:t>zorbaca</a:t>
            </a:r>
            <a:r>
              <a:rPr sz="1950" i="1" spc="-4" dirty="0">
                <a:latin typeface="Calibri"/>
                <a:cs typeface="Calibri"/>
              </a:rPr>
              <a:t> davranma</a:t>
            </a:r>
            <a:r>
              <a:rPr sz="1950" spc="-4" dirty="0">
                <a:latin typeface="Calibri"/>
                <a:cs typeface="Calibri"/>
              </a:rPr>
              <a:t>»</a:t>
            </a:r>
            <a:r>
              <a:rPr sz="1950" spc="12" dirty="0">
                <a:latin typeface="Calibri"/>
                <a:cs typeface="Calibri"/>
              </a:rPr>
              <a:t> </a:t>
            </a:r>
            <a:r>
              <a:rPr sz="1950" spc="-4" dirty="0">
                <a:latin typeface="Calibri"/>
                <a:cs typeface="Calibri"/>
              </a:rPr>
              <a:t>demesini</a:t>
            </a:r>
            <a:endParaRPr sz="1950">
              <a:latin typeface="Calibri"/>
              <a:cs typeface="Calibri"/>
            </a:endParaRPr>
          </a:p>
          <a:p>
            <a:pPr marL="196056" marR="1097915">
              <a:lnSpc>
                <a:spcPts val="2104"/>
              </a:lnSpc>
              <a:spcBef>
                <a:spcPts val="33"/>
              </a:spcBef>
            </a:pPr>
            <a:r>
              <a:rPr sz="1950" spc="-8" dirty="0">
                <a:latin typeface="Calibri"/>
                <a:cs typeface="Calibri"/>
              </a:rPr>
              <a:t>önerebilirsiniz.</a:t>
            </a:r>
            <a:r>
              <a:rPr sz="1950" spc="-4" dirty="0">
                <a:latin typeface="Calibri"/>
                <a:cs typeface="Calibri"/>
              </a:rPr>
              <a:t> </a:t>
            </a:r>
            <a:r>
              <a:rPr sz="1950" dirty="0">
                <a:latin typeface="Calibri"/>
                <a:cs typeface="Calibri"/>
              </a:rPr>
              <a:t>Buna</a:t>
            </a:r>
            <a:r>
              <a:rPr sz="1950" spc="-8" dirty="0">
                <a:latin typeface="Calibri"/>
                <a:cs typeface="Calibri"/>
              </a:rPr>
              <a:t> </a:t>
            </a:r>
            <a:r>
              <a:rPr sz="1950" spc="-4" dirty="0">
                <a:latin typeface="Calibri"/>
                <a:cs typeface="Calibri"/>
              </a:rPr>
              <a:t>dair </a:t>
            </a:r>
            <a:r>
              <a:rPr sz="1950" spc="-8" dirty="0">
                <a:latin typeface="Calibri"/>
                <a:cs typeface="Calibri"/>
              </a:rPr>
              <a:t>evde</a:t>
            </a:r>
            <a:r>
              <a:rPr sz="1950" spc="8" dirty="0">
                <a:latin typeface="Calibri"/>
                <a:cs typeface="Calibri"/>
              </a:rPr>
              <a:t> </a:t>
            </a:r>
            <a:r>
              <a:rPr sz="1950" spc="-12" dirty="0">
                <a:latin typeface="Calibri"/>
                <a:cs typeface="Calibri"/>
              </a:rPr>
              <a:t>rol</a:t>
            </a:r>
            <a:r>
              <a:rPr sz="1950" dirty="0">
                <a:latin typeface="Calibri"/>
                <a:cs typeface="Calibri"/>
              </a:rPr>
              <a:t> </a:t>
            </a:r>
            <a:r>
              <a:rPr sz="1950" spc="-4" dirty="0">
                <a:latin typeface="Calibri"/>
                <a:cs typeface="Calibri"/>
              </a:rPr>
              <a:t>canlandırma</a:t>
            </a:r>
            <a:r>
              <a:rPr sz="1950" spc="-16" dirty="0">
                <a:latin typeface="Calibri"/>
                <a:cs typeface="Calibri"/>
              </a:rPr>
              <a:t> </a:t>
            </a:r>
            <a:r>
              <a:rPr sz="1950" spc="-4" dirty="0">
                <a:latin typeface="Calibri"/>
                <a:cs typeface="Calibri"/>
              </a:rPr>
              <a:t>çalışmaları </a:t>
            </a:r>
            <a:r>
              <a:rPr sz="1950" spc="-427" dirty="0">
                <a:latin typeface="Calibri"/>
                <a:cs typeface="Calibri"/>
              </a:rPr>
              <a:t> </a:t>
            </a:r>
            <a:r>
              <a:rPr sz="1950" spc="-8" dirty="0">
                <a:latin typeface="Calibri"/>
                <a:cs typeface="Calibri"/>
              </a:rPr>
              <a:t>yapabilirsiniz.</a:t>
            </a:r>
            <a:endParaRPr sz="1950">
              <a:latin typeface="Calibri"/>
              <a:cs typeface="Calibri"/>
            </a:endParaRPr>
          </a:p>
          <a:p>
            <a:pPr marL="196056" marR="48498" indent="-185738">
              <a:lnSpc>
                <a:spcPts val="2104"/>
              </a:lnSpc>
              <a:spcBef>
                <a:spcPts val="825"/>
              </a:spcBef>
              <a:buFont typeface="Arial MT"/>
              <a:buChar char="•"/>
              <a:tabLst>
                <a:tab pos="196056" algn="l"/>
              </a:tabLst>
            </a:pPr>
            <a:r>
              <a:rPr sz="1950" spc="-4" dirty="0">
                <a:latin typeface="Calibri"/>
                <a:cs typeface="Calibri"/>
              </a:rPr>
              <a:t>Çocuğunuzla böyle bir durumda </a:t>
            </a:r>
            <a:r>
              <a:rPr sz="1950" spc="-8" dirty="0">
                <a:latin typeface="Calibri"/>
                <a:cs typeface="Calibri"/>
              </a:rPr>
              <a:t>okulda </a:t>
            </a:r>
            <a:r>
              <a:rPr sz="1950" dirty="0">
                <a:latin typeface="Calibri"/>
                <a:cs typeface="Calibri"/>
              </a:rPr>
              <a:t>kimden </a:t>
            </a:r>
            <a:r>
              <a:rPr sz="1950" spc="-12" dirty="0">
                <a:latin typeface="Calibri"/>
                <a:cs typeface="Calibri"/>
              </a:rPr>
              <a:t>ve </a:t>
            </a:r>
            <a:r>
              <a:rPr sz="1950" spc="-4" dirty="0">
                <a:latin typeface="Calibri"/>
                <a:cs typeface="Calibri"/>
              </a:rPr>
              <a:t>ne şekilde </a:t>
            </a:r>
            <a:r>
              <a:rPr sz="1950" spc="-12" dirty="0">
                <a:latin typeface="Calibri"/>
                <a:cs typeface="Calibri"/>
              </a:rPr>
              <a:t>yardım </a:t>
            </a:r>
            <a:r>
              <a:rPr sz="1950" spc="-431" dirty="0">
                <a:latin typeface="Calibri"/>
                <a:cs typeface="Calibri"/>
              </a:rPr>
              <a:t> </a:t>
            </a:r>
            <a:r>
              <a:rPr sz="1950" spc="-4" dirty="0">
                <a:latin typeface="Calibri"/>
                <a:cs typeface="Calibri"/>
              </a:rPr>
              <a:t>isteyebileceğini</a:t>
            </a:r>
            <a:r>
              <a:rPr sz="1950" spc="-37" dirty="0">
                <a:latin typeface="Calibri"/>
                <a:cs typeface="Calibri"/>
              </a:rPr>
              <a:t> </a:t>
            </a:r>
            <a:r>
              <a:rPr sz="1950" spc="-12" dirty="0">
                <a:latin typeface="Calibri"/>
                <a:cs typeface="Calibri"/>
              </a:rPr>
              <a:t>konuşun.</a:t>
            </a:r>
            <a:r>
              <a:rPr sz="1950" spc="-4" dirty="0">
                <a:latin typeface="Calibri"/>
                <a:cs typeface="Calibri"/>
              </a:rPr>
              <a:t> </a:t>
            </a:r>
            <a:r>
              <a:rPr sz="1950" spc="-8" dirty="0">
                <a:latin typeface="Calibri"/>
                <a:cs typeface="Calibri"/>
              </a:rPr>
              <a:t>Gerekirse</a:t>
            </a:r>
            <a:r>
              <a:rPr sz="1950" spc="-12" dirty="0">
                <a:latin typeface="Calibri"/>
                <a:cs typeface="Calibri"/>
              </a:rPr>
              <a:t> </a:t>
            </a:r>
            <a:r>
              <a:rPr sz="1950" spc="-8" dirty="0">
                <a:latin typeface="Calibri"/>
                <a:cs typeface="Calibri"/>
              </a:rPr>
              <a:t>evde</a:t>
            </a:r>
            <a:r>
              <a:rPr sz="1950" spc="-4" dirty="0">
                <a:latin typeface="Calibri"/>
                <a:cs typeface="Calibri"/>
              </a:rPr>
              <a:t> </a:t>
            </a:r>
            <a:r>
              <a:rPr sz="1950" spc="-12" dirty="0">
                <a:latin typeface="Calibri"/>
                <a:cs typeface="Calibri"/>
              </a:rPr>
              <a:t>provalar</a:t>
            </a:r>
            <a:r>
              <a:rPr sz="1950" dirty="0">
                <a:latin typeface="Calibri"/>
                <a:cs typeface="Calibri"/>
              </a:rPr>
              <a:t> </a:t>
            </a:r>
            <a:r>
              <a:rPr sz="1950" spc="-8" dirty="0">
                <a:latin typeface="Calibri"/>
                <a:cs typeface="Calibri"/>
              </a:rPr>
              <a:t>yapın.</a:t>
            </a:r>
            <a:endParaRPr sz="1950">
              <a:latin typeface="Calibri"/>
              <a:cs typeface="Calibri"/>
            </a:endParaRPr>
          </a:p>
          <a:p>
            <a:pPr marL="196056" indent="-185738">
              <a:lnSpc>
                <a:spcPts val="2222"/>
              </a:lnSpc>
              <a:spcBef>
                <a:spcPts val="544"/>
              </a:spcBef>
              <a:buFont typeface="Arial MT"/>
              <a:buChar char="•"/>
              <a:tabLst>
                <a:tab pos="196056" algn="l"/>
              </a:tabLst>
            </a:pPr>
            <a:r>
              <a:rPr sz="1950" spc="-8" dirty="0">
                <a:latin typeface="Calibri"/>
                <a:cs typeface="Calibri"/>
              </a:rPr>
              <a:t>Çocuğunuza </a:t>
            </a:r>
            <a:r>
              <a:rPr sz="1950" spc="-4" dirty="0">
                <a:latin typeface="Calibri"/>
                <a:cs typeface="Calibri"/>
              </a:rPr>
              <a:t>bu</a:t>
            </a:r>
            <a:r>
              <a:rPr sz="1950" dirty="0">
                <a:latin typeface="Calibri"/>
                <a:cs typeface="Calibri"/>
              </a:rPr>
              <a:t> </a:t>
            </a:r>
            <a:r>
              <a:rPr sz="1950" spc="-4" dirty="0">
                <a:latin typeface="Calibri"/>
                <a:cs typeface="Calibri"/>
              </a:rPr>
              <a:t>durumu</a:t>
            </a:r>
            <a:r>
              <a:rPr sz="1950" spc="4" dirty="0">
                <a:latin typeface="Calibri"/>
                <a:cs typeface="Calibri"/>
              </a:rPr>
              <a:t> </a:t>
            </a:r>
            <a:r>
              <a:rPr sz="1950" spc="-12" dirty="0">
                <a:latin typeface="Calibri"/>
                <a:cs typeface="Calibri"/>
              </a:rPr>
              <a:t>okul</a:t>
            </a:r>
            <a:r>
              <a:rPr sz="1950" dirty="0">
                <a:latin typeface="Calibri"/>
                <a:cs typeface="Calibri"/>
              </a:rPr>
              <a:t> ile</a:t>
            </a:r>
            <a:r>
              <a:rPr sz="1950" spc="-8" dirty="0">
                <a:latin typeface="Calibri"/>
                <a:cs typeface="Calibri"/>
              </a:rPr>
              <a:t> </a:t>
            </a:r>
            <a:r>
              <a:rPr sz="1950" spc="-4" dirty="0">
                <a:latin typeface="Calibri"/>
                <a:cs typeface="Calibri"/>
              </a:rPr>
              <a:t>paylaşmanız</a:t>
            </a:r>
            <a:r>
              <a:rPr sz="1950" spc="-8" dirty="0">
                <a:latin typeface="Calibri"/>
                <a:cs typeface="Calibri"/>
              </a:rPr>
              <a:t> gerektiğini</a:t>
            </a:r>
            <a:r>
              <a:rPr sz="1950" spc="-16" dirty="0">
                <a:latin typeface="Calibri"/>
                <a:cs typeface="Calibri"/>
              </a:rPr>
              <a:t> </a:t>
            </a:r>
            <a:r>
              <a:rPr sz="1950" spc="-4" dirty="0">
                <a:latin typeface="Calibri"/>
                <a:cs typeface="Calibri"/>
              </a:rPr>
              <a:t>söyleyin,</a:t>
            </a:r>
            <a:endParaRPr sz="1950">
              <a:latin typeface="Calibri"/>
              <a:cs typeface="Calibri"/>
            </a:endParaRPr>
          </a:p>
          <a:p>
            <a:pPr marL="196056">
              <a:lnSpc>
                <a:spcPts val="2222"/>
              </a:lnSpc>
            </a:pPr>
            <a:r>
              <a:rPr sz="1950" spc="-12" dirty="0">
                <a:latin typeface="Calibri"/>
                <a:cs typeface="Calibri"/>
              </a:rPr>
              <a:t>gerekirse</a:t>
            </a:r>
            <a:r>
              <a:rPr sz="1950" spc="-20" dirty="0">
                <a:latin typeface="Calibri"/>
                <a:cs typeface="Calibri"/>
              </a:rPr>
              <a:t> </a:t>
            </a:r>
            <a:r>
              <a:rPr sz="1950" spc="-8" dirty="0">
                <a:latin typeface="Calibri"/>
                <a:cs typeface="Calibri"/>
              </a:rPr>
              <a:t>birlikte</a:t>
            </a:r>
            <a:r>
              <a:rPr sz="1950" spc="-20" dirty="0">
                <a:latin typeface="Calibri"/>
                <a:cs typeface="Calibri"/>
              </a:rPr>
              <a:t> </a:t>
            </a:r>
            <a:r>
              <a:rPr sz="1950" spc="-4" dirty="0">
                <a:latin typeface="Calibri"/>
                <a:cs typeface="Calibri"/>
              </a:rPr>
              <a:t>bir</a:t>
            </a:r>
            <a:r>
              <a:rPr sz="1950" spc="-8" dirty="0">
                <a:latin typeface="Calibri"/>
                <a:cs typeface="Calibri"/>
              </a:rPr>
              <a:t> </a:t>
            </a:r>
            <a:r>
              <a:rPr sz="1950" spc="-4" dirty="0">
                <a:latin typeface="Calibri"/>
                <a:cs typeface="Calibri"/>
              </a:rPr>
              <a:t>plan</a:t>
            </a:r>
            <a:r>
              <a:rPr sz="1950" spc="-12" dirty="0">
                <a:latin typeface="Calibri"/>
                <a:cs typeface="Calibri"/>
              </a:rPr>
              <a:t> </a:t>
            </a:r>
            <a:r>
              <a:rPr sz="1950" spc="-4" dirty="0">
                <a:latin typeface="Calibri"/>
                <a:cs typeface="Calibri"/>
              </a:rPr>
              <a:t>geliştirin.</a:t>
            </a:r>
            <a:endParaRPr sz="1950">
              <a:latin typeface="Calibri"/>
              <a:cs typeface="Calibri"/>
            </a:endParaRPr>
          </a:p>
          <a:p>
            <a:pPr marL="196056" indent="-185738">
              <a:spcBef>
                <a:spcPts val="577"/>
              </a:spcBef>
              <a:buFont typeface="Arial MT"/>
              <a:buChar char="•"/>
              <a:tabLst>
                <a:tab pos="196056" algn="l"/>
              </a:tabLst>
            </a:pPr>
            <a:r>
              <a:rPr sz="1950" spc="-4" dirty="0">
                <a:latin typeface="Calibri"/>
                <a:cs typeface="Calibri"/>
              </a:rPr>
              <a:t>İlerleyen</a:t>
            </a:r>
            <a:r>
              <a:rPr sz="1950" spc="-12" dirty="0">
                <a:latin typeface="Calibri"/>
                <a:cs typeface="Calibri"/>
              </a:rPr>
              <a:t> </a:t>
            </a:r>
            <a:r>
              <a:rPr sz="1950" spc="-4" dirty="0">
                <a:latin typeface="Calibri"/>
                <a:cs typeface="Calibri"/>
              </a:rPr>
              <a:t>günlerde</a:t>
            </a:r>
            <a:r>
              <a:rPr sz="1950" dirty="0">
                <a:latin typeface="Calibri"/>
                <a:cs typeface="Calibri"/>
              </a:rPr>
              <a:t> </a:t>
            </a:r>
            <a:r>
              <a:rPr sz="1950" spc="-8" dirty="0">
                <a:latin typeface="Calibri"/>
                <a:cs typeface="Calibri"/>
              </a:rPr>
              <a:t>çocuğunuzun</a:t>
            </a:r>
            <a:r>
              <a:rPr sz="1950" spc="8" dirty="0">
                <a:latin typeface="Calibri"/>
                <a:cs typeface="Calibri"/>
              </a:rPr>
              <a:t> </a:t>
            </a:r>
            <a:r>
              <a:rPr sz="1950" spc="-8" dirty="0">
                <a:latin typeface="Calibri"/>
                <a:cs typeface="Calibri"/>
              </a:rPr>
              <a:t>davranışlarını</a:t>
            </a:r>
            <a:r>
              <a:rPr sz="1950" dirty="0">
                <a:latin typeface="Calibri"/>
                <a:cs typeface="Calibri"/>
              </a:rPr>
              <a:t> </a:t>
            </a:r>
            <a:r>
              <a:rPr sz="1950" spc="-4" dirty="0">
                <a:latin typeface="Calibri"/>
                <a:cs typeface="Calibri"/>
              </a:rPr>
              <a:t>izlemeye</a:t>
            </a:r>
            <a:r>
              <a:rPr sz="1950" spc="-12" dirty="0">
                <a:latin typeface="Calibri"/>
                <a:cs typeface="Calibri"/>
              </a:rPr>
              <a:t> devam</a:t>
            </a:r>
            <a:r>
              <a:rPr sz="1950" dirty="0">
                <a:latin typeface="Calibri"/>
                <a:cs typeface="Calibri"/>
              </a:rPr>
              <a:t> </a:t>
            </a:r>
            <a:r>
              <a:rPr sz="1950" spc="-4" dirty="0">
                <a:latin typeface="Calibri"/>
                <a:cs typeface="Calibri"/>
              </a:rPr>
              <a:t>edin.</a:t>
            </a:r>
            <a:endParaRPr sz="1950">
              <a:latin typeface="Calibri"/>
              <a:cs typeface="Calibri"/>
            </a:endParaRPr>
          </a:p>
        </p:txBody>
      </p:sp>
      <p:sp>
        <p:nvSpPr>
          <p:cNvPr id="9" name="object 9"/>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35</a:t>
            </a:fld>
            <a:endParaRPr dirty="0"/>
          </a:p>
        </p:txBody>
      </p:sp>
      <p:sp>
        <p:nvSpPr>
          <p:cNvPr id="6" name="object 6"/>
          <p:cNvSpPr txBox="1"/>
          <p:nvPr/>
        </p:nvSpPr>
        <p:spPr>
          <a:xfrm>
            <a:off x="848284" y="1727026"/>
            <a:ext cx="270867" cy="411050"/>
          </a:xfrm>
          <a:prstGeom prst="rect">
            <a:avLst/>
          </a:prstGeom>
        </p:spPr>
        <p:txBody>
          <a:bodyPr vert="horz" wrap="square" lIns="0" tIns="10835" rIns="0" bIns="0" rtlCol="0">
            <a:spAutoFit/>
          </a:bodyPr>
          <a:lstStyle/>
          <a:p>
            <a:pPr marL="10319">
              <a:spcBef>
                <a:spcPts val="85"/>
              </a:spcBef>
            </a:pPr>
            <a:r>
              <a:rPr sz="2600" spc="-4" dirty="0">
                <a:solidFill>
                  <a:srgbClr val="FFFFFF"/>
                </a:solidFill>
                <a:latin typeface="Calibri"/>
                <a:cs typeface="Calibri"/>
              </a:rPr>
              <a:t>2.</a:t>
            </a:r>
            <a:endParaRPr sz="2600">
              <a:latin typeface="Calibri"/>
              <a:cs typeface="Calibri"/>
            </a:endParaRPr>
          </a:p>
        </p:txBody>
      </p:sp>
      <p:sp>
        <p:nvSpPr>
          <p:cNvPr id="7" name="object 7"/>
          <p:cNvSpPr txBox="1">
            <a:spLocks noGrp="1"/>
          </p:cNvSpPr>
          <p:nvPr>
            <p:ph type="title"/>
          </p:nvPr>
        </p:nvSpPr>
        <p:spPr>
          <a:xfrm>
            <a:off x="1605700" y="444112"/>
            <a:ext cx="6963093" cy="994784"/>
          </a:xfrm>
          <a:prstGeom prst="rect">
            <a:avLst/>
          </a:prstGeom>
        </p:spPr>
        <p:txBody>
          <a:bodyPr vert="horz" wrap="square" lIns="0" tIns="9803" rIns="0" bIns="0" rtlCol="0" anchor="t">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12" dirty="0">
                <a:solidFill>
                  <a:schemeClr val="accent2"/>
                </a:solidFill>
                <a:latin typeface="Calibri Light" panose="020F0302020204030204" pitchFamily="34" charset="0"/>
                <a:cs typeface="Calibri Light" panose="020F0302020204030204" pitchFamily="34" charset="0"/>
              </a:rPr>
              <a:t> </a:t>
            </a:r>
            <a:r>
              <a:rPr sz="3200" b="1" spc="-12" dirty="0">
                <a:solidFill>
                  <a:schemeClr val="accent2"/>
                </a:solidFill>
                <a:latin typeface="Calibri Light" panose="020F0302020204030204" pitchFamily="34" charset="0"/>
                <a:cs typeface="Calibri Light" panose="020F0302020204030204" pitchFamily="34" charset="0"/>
              </a:rPr>
              <a:t>Zorbalığa</a:t>
            </a:r>
            <a:r>
              <a:rPr sz="3200" b="1" spc="33"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Maruz</a:t>
            </a:r>
            <a:r>
              <a:rPr sz="3200" b="1" spc="16"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Kalıyorsa</a:t>
            </a:r>
            <a:r>
              <a:rPr sz="3200" b="1" spc="41"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28"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dirty="0">
              <a:solidFill>
                <a:schemeClr val="accent2"/>
              </a:solidFill>
              <a:latin typeface="Calibri Light" panose="020F0302020204030204" pitchFamily="34" charset="0"/>
              <a:cs typeface="Calibri Light" panose="020F0302020204030204" pitchFamily="34" charset="0"/>
            </a:endParaRPr>
          </a:p>
        </p:txBody>
      </p:sp>
      <p:sp>
        <p:nvSpPr>
          <p:cNvPr id="8" name="object 8"/>
          <p:cNvSpPr txBox="1"/>
          <p:nvPr/>
        </p:nvSpPr>
        <p:spPr>
          <a:xfrm>
            <a:off x="1525833" y="1654650"/>
            <a:ext cx="4995307" cy="310502"/>
          </a:xfrm>
          <a:prstGeom prst="rect">
            <a:avLst/>
          </a:prstGeom>
        </p:spPr>
        <p:txBody>
          <a:bodyPr vert="horz" wrap="square" lIns="0" tIns="10319" rIns="0" bIns="0" rtlCol="0">
            <a:spAutoFit/>
          </a:bodyPr>
          <a:lstStyle/>
          <a:p>
            <a:pPr marL="10319">
              <a:spcBef>
                <a:spcPts val="81"/>
              </a:spcBef>
            </a:pPr>
            <a:r>
              <a:rPr sz="1950" b="1" spc="-4" dirty="0">
                <a:solidFill>
                  <a:srgbClr val="6FAC46"/>
                </a:solidFill>
                <a:latin typeface="Calibri"/>
                <a:cs typeface="Calibri"/>
              </a:rPr>
              <a:t>Zorbalıkla</a:t>
            </a:r>
            <a:r>
              <a:rPr sz="1950" b="1" spc="-24" dirty="0">
                <a:solidFill>
                  <a:srgbClr val="6FAC46"/>
                </a:solidFill>
                <a:latin typeface="Calibri"/>
                <a:cs typeface="Calibri"/>
              </a:rPr>
              <a:t> </a:t>
            </a:r>
            <a:r>
              <a:rPr sz="1950" b="1" dirty="0">
                <a:solidFill>
                  <a:srgbClr val="6FAC46"/>
                </a:solidFill>
                <a:latin typeface="Calibri"/>
                <a:cs typeface="Calibri"/>
              </a:rPr>
              <a:t>baş</a:t>
            </a:r>
            <a:r>
              <a:rPr sz="1950" b="1" spc="-8" dirty="0">
                <a:solidFill>
                  <a:srgbClr val="6FAC46"/>
                </a:solidFill>
                <a:latin typeface="Calibri"/>
                <a:cs typeface="Calibri"/>
              </a:rPr>
              <a:t> </a:t>
            </a:r>
            <a:r>
              <a:rPr sz="1950" b="1" spc="-4" dirty="0">
                <a:solidFill>
                  <a:srgbClr val="6FAC46"/>
                </a:solidFill>
                <a:latin typeface="Calibri"/>
                <a:cs typeface="Calibri"/>
              </a:rPr>
              <a:t>edebilmesi için</a:t>
            </a:r>
            <a:r>
              <a:rPr sz="1950" b="1" spc="-16" dirty="0">
                <a:solidFill>
                  <a:srgbClr val="6FAC46"/>
                </a:solidFill>
                <a:latin typeface="Calibri"/>
                <a:cs typeface="Calibri"/>
              </a:rPr>
              <a:t> </a:t>
            </a:r>
            <a:r>
              <a:rPr sz="1950" b="1" dirty="0">
                <a:solidFill>
                  <a:srgbClr val="6FAC46"/>
                </a:solidFill>
                <a:latin typeface="Calibri"/>
                <a:cs typeface="Calibri"/>
              </a:rPr>
              <a:t>ona</a:t>
            </a:r>
            <a:r>
              <a:rPr sz="1950" b="1" spc="-16" dirty="0">
                <a:solidFill>
                  <a:srgbClr val="6FAC46"/>
                </a:solidFill>
                <a:latin typeface="Calibri"/>
                <a:cs typeface="Calibri"/>
              </a:rPr>
              <a:t> </a:t>
            </a:r>
            <a:r>
              <a:rPr sz="1950" b="1" spc="-8" dirty="0">
                <a:solidFill>
                  <a:srgbClr val="6FAC46"/>
                </a:solidFill>
                <a:latin typeface="Calibri"/>
                <a:cs typeface="Calibri"/>
              </a:rPr>
              <a:t>yardımcı</a:t>
            </a:r>
            <a:r>
              <a:rPr sz="1950" b="1" spc="-33" dirty="0">
                <a:solidFill>
                  <a:srgbClr val="6FAC46"/>
                </a:solidFill>
                <a:latin typeface="Calibri"/>
                <a:cs typeface="Calibri"/>
              </a:rPr>
              <a:t> </a:t>
            </a:r>
            <a:r>
              <a:rPr sz="1950" b="1" spc="-4" dirty="0">
                <a:solidFill>
                  <a:srgbClr val="6FAC46"/>
                </a:solidFill>
                <a:latin typeface="Calibri"/>
                <a:cs typeface="Calibri"/>
              </a:rPr>
              <a:t>olun.</a:t>
            </a:r>
            <a:endParaRPr sz="195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467" y="1372267"/>
            <a:ext cx="8089900" cy="717153"/>
            <a:chOff x="847344" y="897636"/>
            <a:chExt cx="9956800" cy="882650"/>
          </a:xfrm>
        </p:grpSpPr>
        <p:sp>
          <p:nvSpPr>
            <p:cNvPr id="3" name="object 3"/>
            <p:cNvSpPr/>
            <p:nvPr/>
          </p:nvSpPr>
          <p:spPr>
            <a:xfrm>
              <a:off x="1638300" y="925068"/>
              <a:ext cx="9159240" cy="634365"/>
            </a:xfrm>
            <a:custGeom>
              <a:avLst/>
              <a:gdLst/>
              <a:ahLst/>
              <a:cxnLst/>
              <a:rect l="l" t="t" r="r" b="b"/>
              <a:pathLst>
                <a:path w="9159240" h="634365">
                  <a:moveTo>
                    <a:pt x="0" y="105664"/>
                  </a:moveTo>
                  <a:lnTo>
                    <a:pt x="8312" y="64561"/>
                  </a:lnTo>
                  <a:lnTo>
                    <a:pt x="30972" y="30972"/>
                  </a:lnTo>
                  <a:lnTo>
                    <a:pt x="64561" y="8312"/>
                  </a:lnTo>
                  <a:lnTo>
                    <a:pt x="105663" y="0"/>
                  </a:lnTo>
                  <a:lnTo>
                    <a:pt x="9053576" y="0"/>
                  </a:lnTo>
                  <a:lnTo>
                    <a:pt x="9094678" y="8312"/>
                  </a:lnTo>
                  <a:lnTo>
                    <a:pt x="9128267" y="30972"/>
                  </a:lnTo>
                  <a:lnTo>
                    <a:pt x="9150927" y="64561"/>
                  </a:lnTo>
                  <a:lnTo>
                    <a:pt x="9159240" y="105664"/>
                  </a:lnTo>
                  <a:lnTo>
                    <a:pt x="9159240" y="528320"/>
                  </a:lnTo>
                  <a:lnTo>
                    <a:pt x="9150927" y="569422"/>
                  </a:lnTo>
                  <a:lnTo>
                    <a:pt x="9128267" y="603011"/>
                  </a:lnTo>
                  <a:lnTo>
                    <a:pt x="9094678" y="625671"/>
                  </a:lnTo>
                  <a:lnTo>
                    <a:pt x="9053576" y="633984"/>
                  </a:lnTo>
                  <a:lnTo>
                    <a:pt x="105663" y="633984"/>
                  </a:lnTo>
                  <a:lnTo>
                    <a:pt x="64561" y="625671"/>
                  </a:lnTo>
                  <a:lnTo>
                    <a:pt x="30972" y="603011"/>
                  </a:lnTo>
                  <a:lnTo>
                    <a:pt x="8312" y="569422"/>
                  </a:lnTo>
                  <a:lnTo>
                    <a:pt x="0" y="528320"/>
                  </a:lnTo>
                  <a:lnTo>
                    <a:pt x="0" y="105664"/>
                  </a:lnTo>
                  <a:close/>
                </a:path>
              </a:pathLst>
            </a:custGeom>
            <a:ln w="12191">
              <a:solidFill>
                <a:srgbClr val="6FAC46"/>
              </a:solidFill>
            </a:ln>
          </p:spPr>
          <p:txBody>
            <a:bodyPr wrap="square" lIns="0" tIns="0" rIns="0" bIns="0" rtlCol="0"/>
            <a:lstStyle/>
            <a:p>
              <a:endParaRPr sz="1463"/>
            </a:p>
          </p:txBody>
        </p:sp>
        <p:sp>
          <p:nvSpPr>
            <p:cNvPr id="4" name="object 4"/>
            <p:cNvSpPr/>
            <p:nvPr/>
          </p:nvSpPr>
          <p:spPr>
            <a:xfrm>
              <a:off x="847344" y="897636"/>
              <a:ext cx="791210" cy="882650"/>
            </a:xfrm>
            <a:custGeom>
              <a:avLst/>
              <a:gdLst/>
              <a:ahLst/>
              <a:cxnLst/>
              <a:rect l="l" t="t" r="r" b="b"/>
              <a:pathLst>
                <a:path w="791210" h="882650">
                  <a:moveTo>
                    <a:pt x="790956" y="0"/>
                  </a:moveTo>
                  <a:lnTo>
                    <a:pt x="395478" y="275971"/>
                  </a:lnTo>
                  <a:lnTo>
                    <a:pt x="0" y="0"/>
                  </a:lnTo>
                  <a:lnTo>
                    <a:pt x="0" y="606425"/>
                  </a:lnTo>
                  <a:lnTo>
                    <a:pt x="395478" y="882396"/>
                  </a:lnTo>
                  <a:lnTo>
                    <a:pt x="790956" y="606425"/>
                  </a:lnTo>
                  <a:lnTo>
                    <a:pt x="790956" y="0"/>
                  </a:lnTo>
                  <a:close/>
                </a:path>
              </a:pathLst>
            </a:custGeom>
            <a:solidFill>
              <a:srgbClr val="6FAC46"/>
            </a:solidFill>
          </p:spPr>
          <p:txBody>
            <a:bodyPr wrap="square" lIns="0" tIns="0" rIns="0" bIns="0" rtlCol="0"/>
            <a:lstStyle/>
            <a:p>
              <a:endParaRPr sz="1463"/>
            </a:p>
          </p:txBody>
        </p:sp>
      </p:grpSp>
      <p:sp>
        <p:nvSpPr>
          <p:cNvPr id="5" name="object 5"/>
          <p:cNvSpPr txBox="1"/>
          <p:nvPr/>
        </p:nvSpPr>
        <p:spPr>
          <a:xfrm>
            <a:off x="1511490" y="2154221"/>
            <a:ext cx="6796961" cy="2403904"/>
          </a:xfrm>
          <a:prstGeom prst="rect">
            <a:avLst/>
          </a:prstGeom>
        </p:spPr>
        <p:txBody>
          <a:bodyPr vert="horz" wrap="square" lIns="0" tIns="43855" rIns="0" bIns="0" rtlCol="0">
            <a:spAutoFit/>
          </a:bodyPr>
          <a:lstStyle/>
          <a:p>
            <a:pPr marL="196056" marR="82550" indent="-185738">
              <a:lnSpc>
                <a:spcPts val="2104"/>
              </a:lnSpc>
              <a:spcBef>
                <a:spcPts val="345"/>
              </a:spcBef>
              <a:buFont typeface="Arial MT"/>
              <a:buChar char="•"/>
              <a:tabLst>
                <a:tab pos="196056" algn="l"/>
              </a:tabLst>
            </a:pPr>
            <a:r>
              <a:rPr sz="1950" spc="-8" dirty="0">
                <a:latin typeface="Calibri"/>
                <a:cs typeface="Calibri"/>
              </a:rPr>
              <a:t>Çocuğunuzun</a:t>
            </a:r>
            <a:r>
              <a:rPr sz="1950" dirty="0">
                <a:latin typeface="Calibri"/>
                <a:cs typeface="Calibri"/>
              </a:rPr>
              <a:t> </a:t>
            </a:r>
            <a:r>
              <a:rPr sz="1950" spc="-12" dirty="0">
                <a:latin typeface="Calibri"/>
                <a:cs typeface="Calibri"/>
              </a:rPr>
              <a:t>kendini</a:t>
            </a:r>
            <a:r>
              <a:rPr sz="1950" spc="-4" dirty="0">
                <a:latin typeface="Calibri"/>
                <a:cs typeface="Calibri"/>
              </a:rPr>
              <a:t> </a:t>
            </a:r>
            <a:r>
              <a:rPr sz="1950" dirty="0">
                <a:latin typeface="Calibri"/>
                <a:cs typeface="Calibri"/>
              </a:rPr>
              <a:t>etkili</a:t>
            </a:r>
            <a:r>
              <a:rPr sz="1950" spc="-12" dirty="0">
                <a:latin typeface="Calibri"/>
                <a:cs typeface="Calibri"/>
              </a:rPr>
              <a:t> </a:t>
            </a:r>
            <a:r>
              <a:rPr sz="1950" spc="-4" dirty="0">
                <a:latin typeface="Calibri"/>
                <a:cs typeface="Calibri"/>
              </a:rPr>
              <a:t>bir</a:t>
            </a:r>
            <a:r>
              <a:rPr sz="1950" spc="-8" dirty="0">
                <a:latin typeface="Calibri"/>
                <a:cs typeface="Calibri"/>
              </a:rPr>
              <a:t> </a:t>
            </a:r>
            <a:r>
              <a:rPr sz="1950" spc="-4" dirty="0">
                <a:latin typeface="Calibri"/>
                <a:cs typeface="Calibri"/>
              </a:rPr>
              <a:t>şekilde</a:t>
            </a:r>
            <a:r>
              <a:rPr sz="1950" spc="4" dirty="0">
                <a:latin typeface="Calibri"/>
                <a:cs typeface="Calibri"/>
              </a:rPr>
              <a:t> </a:t>
            </a:r>
            <a:r>
              <a:rPr sz="1950" spc="-8" dirty="0">
                <a:latin typeface="Calibri"/>
                <a:cs typeface="Calibri"/>
              </a:rPr>
              <a:t>ifade</a:t>
            </a:r>
            <a:r>
              <a:rPr sz="1950" spc="4" dirty="0">
                <a:latin typeface="Calibri"/>
                <a:cs typeface="Calibri"/>
              </a:rPr>
              <a:t> </a:t>
            </a:r>
            <a:r>
              <a:rPr sz="1950" spc="-4" dirty="0">
                <a:latin typeface="Calibri"/>
                <a:cs typeface="Calibri"/>
              </a:rPr>
              <a:t>edebilmesine</a:t>
            </a:r>
            <a:r>
              <a:rPr sz="1950" spc="-8" dirty="0">
                <a:latin typeface="Calibri"/>
                <a:cs typeface="Calibri"/>
              </a:rPr>
              <a:t> yönelik </a:t>
            </a:r>
            <a:r>
              <a:rPr sz="1950" spc="-427" dirty="0">
                <a:latin typeface="Calibri"/>
                <a:cs typeface="Calibri"/>
              </a:rPr>
              <a:t> </a:t>
            </a:r>
            <a:r>
              <a:rPr sz="1950" spc="-4" dirty="0">
                <a:latin typeface="Calibri"/>
                <a:cs typeface="Calibri"/>
              </a:rPr>
              <a:t>çalışmalar/etkinlikler/oyunlar </a:t>
            </a:r>
            <a:r>
              <a:rPr sz="1950" spc="-8" dirty="0">
                <a:latin typeface="Calibri"/>
                <a:cs typeface="Calibri"/>
              </a:rPr>
              <a:t>planlayın. Gerekirse </a:t>
            </a:r>
            <a:r>
              <a:rPr sz="1950" spc="-4" dirty="0">
                <a:latin typeface="Calibri"/>
                <a:cs typeface="Calibri"/>
              </a:rPr>
              <a:t>bu </a:t>
            </a:r>
            <a:r>
              <a:rPr sz="1950" spc="-16" dirty="0">
                <a:latin typeface="Calibri"/>
                <a:cs typeface="Calibri"/>
              </a:rPr>
              <a:t>konuda </a:t>
            </a:r>
            <a:r>
              <a:rPr sz="1950" spc="-12" dirty="0">
                <a:latin typeface="Calibri"/>
                <a:cs typeface="Calibri"/>
              </a:rPr>
              <a:t> yardım</a:t>
            </a:r>
            <a:r>
              <a:rPr sz="1950" spc="-20" dirty="0">
                <a:latin typeface="Calibri"/>
                <a:cs typeface="Calibri"/>
              </a:rPr>
              <a:t> </a:t>
            </a:r>
            <a:r>
              <a:rPr sz="1950" dirty="0">
                <a:latin typeface="Calibri"/>
                <a:cs typeface="Calibri"/>
              </a:rPr>
              <a:t>almasını</a:t>
            </a:r>
            <a:r>
              <a:rPr sz="1950" spc="-28" dirty="0">
                <a:latin typeface="Calibri"/>
                <a:cs typeface="Calibri"/>
              </a:rPr>
              <a:t> </a:t>
            </a:r>
            <a:r>
              <a:rPr sz="1950" spc="-8" dirty="0">
                <a:latin typeface="Calibri"/>
                <a:cs typeface="Calibri"/>
              </a:rPr>
              <a:t>sağlayın.</a:t>
            </a:r>
            <a:endParaRPr sz="1950">
              <a:latin typeface="Calibri"/>
              <a:cs typeface="Calibri"/>
            </a:endParaRPr>
          </a:p>
          <a:p>
            <a:pPr marL="196056" marR="4128" indent="-185738" algn="just">
              <a:lnSpc>
                <a:spcPts val="2104"/>
              </a:lnSpc>
              <a:spcBef>
                <a:spcPts val="829"/>
              </a:spcBef>
              <a:buFont typeface="Arial MT"/>
              <a:buChar char="•"/>
              <a:tabLst>
                <a:tab pos="196056" algn="l"/>
              </a:tabLst>
            </a:pPr>
            <a:r>
              <a:rPr sz="1950" spc="-37" dirty="0">
                <a:latin typeface="Calibri"/>
                <a:cs typeface="Calibri"/>
              </a:rPr>
              <a:t>Yeni </a:t>
            </a:r>
            <a:r>
              <a:rPr sz="1950" spc="-4" dirty="0">
                <a:latin typeface="Calibri"/>
                <a:cs typeface="Calibri"/>
              </a:rPr>
              <a:t>arkadaşlıklar </a:t>
            </a:r>
            <a:r>
              <a:rPr sz="1950" spc="-8" dirty="0">
                <a:latin typeface="Calibri"/>
                <a:cs typeface="Calibri"/>
              </a:rPr>
              <a:t>kurması </a:t>
            </a:r>
            <a:r>
              <a:rPr sz="1950" spc="-12" dirty="0">
                <a:latin typeface="Calibri"/>
                <a:cs typeface="Calibri"/>
              </a:rPr>
              <a:t>ve </a:t>
            </a:r>
            <a:r>
              <a:rPr sz="1950" spc="-4" dirty="0">
                <a:latin typeface="Calibri"/>
                <a:cs typeface="Calibri"/>
              </a:rPr>
              <a:t>sağlıklı </a:t>
            </a:r>
            <a:r>
              <a:rPr sz="1950" spc="-16" dirty="0">
                <a:latin typeface="Calibri"/>
                <a:cs typeface="Calibri"/>
              </a:rPr>
              <a:t>sosyal </a:t>
            </a:r>
            <a:r>
              <a:rPr sz="1950" dirty="0">
                <a:latin typeface="Calibri"/>
                <a:cs typeface="Calibri"/>
              </a:rPr>
              <a:t>ilişkiler </a:t>
            </a:r>
            <a:r>
              <a:rPr sz="1950" spc="-8" dirty="0">
                <a:latin typeface="Calibri"/>
                <a:cs typeface="Calibri"/>
              </a:rPr>
              <a:t>sürdürebilmesi </a:t>
            </a:r>
            <a:r>
              <a:rPr sz="1950" spc="-431" dirty="0">
                <a:latin typeface="Calibri"/>
                <a:cs typeface="Calibri"/>
              </a:rPr>
              <a:t> </a:t>
            </a:r>
            <a:r>
              <a:rPr sz="1950" dirty="0">
                <a:latin typeface="Calibri"/>
                <a:cs typeface="Calibri"/>
              </a:rPr>
              <a:t>için </a:t>
            </a:r>
            <a:r>
              <a:rPr sz="1950" spc="-8" dirty="0">
                <a:latin typeface="Calibri"/>
                <a:cs typeface="Calibri"/>
              </a:rPr>
              <a:t>gerekli </a:t>
            </a:r>
            <a:r>
              <a:rPr sz="1950" dirty="0">
                <a:latin typeface="Calibri"/>
                <a:cs typeface="Calibri"/>
              </a:rPr>
              <a:t>becerileri </a:t>
            </a:r>
            <a:r>
              <a:rPr sz="1950" spc="-8" dirty="0">
                <a:latin typeface="Calibri"/>
                <a:cs typeface="Calibri"/>
              </a:rPr>
              <a:t>kazanmasını sağlayın. </a:t>
            </a:r>
            <a:r>
              <a:rPr sz="1950" dirty="0">
                <a:latin typeface="Calibri"/>
                <a:cs typeface="Calibri"/>
              </a:rPr>
              <a:t>Bu </a:t>
            </a:r>
            <a:r>
              <a:rPr sz="1950" spc="-16" dirty="0">
                <a:latin typeface="Calibri"/>
                <a:cs typeface="Calibri"/>
              </a:rPr>
              <a:t>konuda </a:t>
            </a:r>
            <a:r>
              <a:rPr sz="1950" spc="-8" dirty="0">
                <a:latin typeface="Calibri"/>
                <a:cs typeface="Calibri"/>
              </a:rPr>
              <a:t>kitaplardan </a:t>
            </a:r>
            <a:r>
              <a:rPr sz="1950" spc="-431" dirty="0">
                <a:latin typeface="Calibri"/>
                <a:cs typeface="Calibri"/>
              </a:rPr>
              <a:t> </a:t>
            </a:r>
            <a:r>
              <a:rPr sz="1950" spc="-12" dirty="0">
                <a:latin typeface="Calibri"/>
                <a:cs typeface="Calibri"/>
              </a:rPr>
              <a:t>faydalanabilirsiniz.</a:t>
            </a:r>
            <a:endParaRPr sz="1950">
              <a:latin typeface="Calibri"/>
              <a:cs typeface="Calibri"/>
            </a:endParaRPr>
          </a:p>
          <a:p>
            <a:pPr marL="196056" marR="281186" indent="-185738" algn="just">
              <a:lnSpc>
                <a:spcPts val="2104"/>
              </a:lnSpc>
              <a:spcBef>
                <a:spcPts val="813"/>
              </a:spcBef>
              <a:buFont typeface="Arial MT"/>
              <a:buChar char="•"/>
              <a:tabLst>
                <a:tab pos="196056" algn="l"/>
              </a:tabLst>
            </a:pPr>
            <a:r>
              <a:rPr sz="1950" spc="-8" dirty="0">
                <a:latin typeface="Calibri"/>
                <a:cs typeface="Calibri"/>
              </a:rPr>
              <a:t>Çocuğunuzun </a:t>
            </a:r>
            <a:r>
              <a:rPr sz="1950" spc="-12" dirty="0">
                <a:latin typeface="Calibri"/>
                <a:cs typeface="Calibri"/>
              </a:rPr>
              <a:t>özgüvenini </a:t>
            </a:r>
            <a:r>
              <a:rPr sz="1950" spc="-4" dirty="0">
                <a:latin typeface="Calibri"/>
                <a:cs typeface="Calibri"/>
              </a:rPr>
              <a:t>yeniden </a:t>
            </a:r>
            <a:r>
              <a:rPr sz="1950" spc="-8" dirty="0">
                <a:latin typeface="Calibri"/>
                <a:cs typeface="Calibri"/>
              </a:rPr>
              <a:t>kazanması </a:t>
            </a:r>
            <a:r>
              <a:rPr sz="1950" dirty="0">
                <a:latin typeface="Calibri"/>
                <a:cs typeface="Calibri"/>
              </a:rPr>
              <a:t>için </a:t>
            </a:r>
            <a:r>
              <a:rPr sz="1950" spc="-4" dirty="0">
                <a:latin typeface="Calibri"/>
                <a:cs typeface="Calibri"/>
              </a:rPr>
              <a:t>çaba </a:t>
            </a:r>
            <a:r>
              <a:rPr sz="1950" spc="-8" dirty="0">
                <a:latin typeface="Calibri"/>
                <a:cs typeface="Calibri"/>
              </a:rPr>
              <a:t>gösterin, </a:t>
            </a:r>
            <a:r>
              <a:rPr sz="1950" spc="-431" dirty="0">
                <a:latin typeface="Calibri"/>
                <a:cs typeface="Calibri"/>
              </a:rPr>
              <a:t> </a:t>
            </a:r>
            <a:r>
              <a:rPr sz="1950" spc="-4" dirty="0">
                <a:latin typeface="Calibri"/>
                <a:cs typeface="Calibri"/>
              </a:rPr>
              <a:t>olumlu</a:t>
            </a:r>
            <a:r>
              <a:rPr sz="1950" spc="-20" dirty="0">
                <a:latin typeface="Calibri"/>
                <a:cs typeface="Calibri"/>
              </a:rPr>
              <a:t> </a:t>
            </a:r>
            <a:r>
              <a:rPr sz="1950" spc="-8" dirty="0">
                <a:latin typeface="Calibri"/>
                <a:cs typeface="Calibri"/>
              </a:rPr>
              <a:t>özelliklerini</a:t>
            </a:r>
            <a:r>
              <a:rPr sz="1950" spc="-12" dirty="0">
                <a:latin typeface="Calibri"/>
                <a:cs typeface="Calibri"/>
              </a:rPr>
              <a:t> </a:t>
            </a:r>
            <a:r>
              <a:rPr sz="1950" spc="-8" dirty="0">
                <a:latin typeface="Calibri"/>
                <a:cs typeface="Calibri"/>
              </a:rPr>
              <a:t>vurgulayın.</a:t>
            </a:r>
            <a:endParaRPr sz="1950">
              <a:latin typeface="Calibri"/>
              <a:cs typeface="Calibri"/>
            </a:endParaRPr>
          </a:p>
        </p:txBody>
      </p:sp>
      <p:sp>
        <p:nvSpPr>
          <p:cNvPr id="9" name="object 9"/>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36</a:t>
            </a:fld>
            <a:endParaRPr dirty="0"/>
          </a:p>
        </p:txBody>
      </p:sp>
      <p:sp>
        <p:nvSpPr>
          <p:cNvPr id="6" name="object 6"/>
          <p:cNvSpPr txBox="1"/>
          <p:nvPr/>
        </p:nvSpPr>
        <p:spPr>
          <a:xfrm>
            <a:off x="878745" y="1506308"/>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3.</a:t>
            </a:r>
            <a:endParaRPr sz="2925">
              <a:latin typeface="Calibri"/>
              <a:cs typeface="Calibri"/>
            </a:endParaRPr>
          </a:p>
        </p:txBody>
      </p:sp>
      <p:sp>
        <p:nvSpPr>
          <p:cNvPr id="7" name="object 7"/>
          <p:cNvSpPr txBox="1"/>
          <p:nvPr/>
        </p:nvSpPr>
        <p:spPr>
          <a:xfrm>
            <a:off x="1460206" y="1460967"/>
            <a:ext cx="6659205" cy="310502"/>
          </a:xfrm>
          <a:prstGeom prst="rect">
            <a:avLst/>
          </a:prstGeom>
        </p:spPr>
        <p:txBody>
          <a:bodyPr vert="horz" wrap="square" lIns="0" tIns="10319" rIns="0" bIns="0" rtlCol="0">
            <a:spAutoFit/>
          </a:bodyPr>
          <a:lstStyle/>
          <a:p>
            <a:pPr marL="10319">
              <a:spcBef>
                <a:spcPts val="81"/>
              </a:spcBef>
            </a:pPr>
            <a:r>
              <a:rPr sz="1950" b="1" spc="-4" dirty="0">
                <a:solidFill>
                  <a:srgbClr val="6FAC46"/>
                </a:solidFill>
                <a:latin typeface="Calibri"/>
                <a:cs typeface="Calibri"/>
              </a:rPr>
              <a:t>Çocuğunuzu</a:t>
            </a:r>
            <a:r>
              <a:rPr sz="1950" b="1" spc="-28" dirty="0">
                <a:solidFill>
                  <a:srgbClr val="6FAC46"/>
                </a:solidFill>
                <a:latin typeface="Calibri"/>
                <a:cs typeface="Calibri"/>
              </a:rPr>
              <a:t> </a:t>
            </a:r>
            <a:r>
              <a:rPr sz="1950" b="1" spc="-8" dirty="0">
                <a:solidFill>
                  <a:srgbClr val="6FAC46"/>
                </a:solidFill>
                <a:latin typeface="Calibri"/>
                <a:cs typeface="Calibri"/>
              </a:rPr>
              <a:t>sosyal</a:t>
            </a:r>
            <a:r>
              <a:rPr sz="1950" b="1" spc="-12" dirty="0">
                <a:solidFill>
                  <a:srgbClr val="6FAC46"/>
                </a:solidFill>
                <a:latin typeface="Calibri"/>
                <a:cs typeface="Calibri"/>
              </a:rPr>
              <a:t> </a:t>
            </a:r>
            <a:r>
              <a:rPr sz="1950" b="1" spc="-8" dirty="0">
                <a:solidFill>
                  <a:srgbClr val="6FAC46"/>
                </a:solidFill>
                <a:latin typeface="Calibri"/>
                <a:cs typeface="Calibri"/>
              </a:rPr>
              <a:t>ve</a:t>
            </a:r>
            <a:r>
              <a:rPr sz="1950" b="1" spc="-4" dirty="0">
                <a:solidFill>
                  <a:srgbClr val="6FAC46"/>
                </a:solidFill>
                <a:latin typeface="Calibri"/>
                <a:cs typeface="Calibri"/>
              </a:rPr>
              <a:t> </a:t>
            </a:r>
            <a:r>
              <a:rPr sz="1950" b="1" spc="-8" dirty="0">
                <a:solidFill>
                  <a:srgbClr val="6FAC46"/>
                </a:solidFill>
                <a:latin typeface="Calibri"/>
                <a:cs typeface="Calibri"/>
              </a:rPr>
              <a:t>duygusal </a:t>
            </a:r>
            <a:r>
              <a:rPr sz="1950" b="1" dirty="0">
                <a:solidFill>
                  <a:srgbClr val="6FAC46"/>
                </a:solidFill>
                <a:latin typeface="Calibri"/>
                <a:cs typeface="Calibri"/>
              </a:rPr>
              <a:t>beceriler </a:t>
            </a:r>
            <a:r>
              <a:rPr sz="1950" b="1" spc="-8" dirty="0">
                <a:solidFill>
                  <a:srgbClr val="6FAC46"/>
                </a:solidFill>
                <a:latin typeface="Calibri"/>
                <a:cs typeface="Calibri"/>
              </a:rPr>
              <a:t>konusunda</a:t>
            </a:r>
            <a:r>
              <a:rPr sz="1950" b="1" spc="-4" dirty="0">
                <a:solidFill>
                  <a:srgbClr val="6FAC46"/>
                </a:solidFill>
                <a:latin typeface="Calibri"/>
                <a:cs typeface="Calibri"/>
              </a:rPr>
              <a:t> </a:t>
            </a:r>
            <a:r>
              <a:rPr sz="1950" b="1" spc="-8" dirty="0">
                <a:solidFill>
                  <a:srgbClr val="6FAC46"/>
                </a:solidFill>
                <a:latin typeface="Calibri"/>
                <a:cs typeface="Calibri"/>
              </a:rPr>
              <a:t>destekleyin.</a:t>
            </a:r>
            <a:endParaRPr sz="1950">
              <a:latin typeface="Calibri"/>
              <a:cs typeface="Calibri"/>
            </a:endParaRPr>
          </a:p>
        </p:txBody>
      </p:sp>
      <p:sp>
        <p:nvSpPr>
          <p:cNvPr id="12" name="object 7">
            <a:extLst>
              <a:ext uri="{FF2B5EF4-FFF2-40B4-BE49-F238E27FC236}">
                <a16:creationId xmlns:a16="http://schemas.microsoft.com/office/drawing/2014/main" xmlns="" id="{27FBD97A-C7FF-1953-E40C-F62360E99D90}"/>
              </a:ext>
            </a:extLst>
          </p:cNvPr>
          <p:cNvSpPr txBox="1">
            <a:spLocks noGrp="1"/>
          </p:cNvSpPr>
          <p:nvPr>
            <p:ph type="title"/>
          </p:nvPr>
        </p:nvSpPr>
        <p:spPr>
          <a:xfrm>
            <a:off x="1605700" y="444112"/>
            <a:ext cx="6963093" cy="994784"/>
          </a:xfrm>
          <a:prstGeom prst="rect">
            <a:avLst/>
          </a:prstGeom>
        </p:spPr>
        <p:txBody>
          <a:bodyPr vert="horz" wrap="square" lIns="0" tIns="9803" rIns="0" bIns="0" rtlCol="0" anchor="t">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12" dirty="0">
                <a:solidFill>
                  <a:schemeClr val="accent2"/>
                </a:solidFill>
                <a:latin typeface="Calibri Light" panose="020F0302020204030204" pitchFamily="34" charset="0"/>
                <a:cs typeface="Calibri Light" panose="020F0302020204030204" pitchFamily="34" charset="0"/>
              </a:rPr>
              <a:t> </a:t>
            </a:r>
            <a:r>
              <a:rPr sz="3200" b="1" spc="-12" dirty="0">
                <a:solidFill>
                  <a:schemeClr val="accent2"/>
                </a:solidFill>
                <a:latin typeface="Calibri Light" panose="020F0302020204030204" pitchFamily="34" charset="0"/>
                <a:cs typeface="Calibri Light" panose="020F0302020204030204" pitchFamily="34" charset="0"/>
              </a:rPr>
              <a:t>Zorbalığa</a:t>
            </a:r>
            <a:r>
              <a:rPr sz="3200" b="1" spc="33"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Maruz</a:t>
            </a:r>
            <a:r>
              <a:rPr sz="3200" b="1" spc="16"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Kalıyorsa</a:t>
            </a:r>
            <a:r>
              <a:rPr sz="3200" b="1" spc="41"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28"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8467" y="1372267"/>
            <a:ext cx="7697272" cy="717153"/>
            <a:chOff x="847344" y="897636"/>
            <a:chExt cx="9473565" cy="882650"/>
          </a:xfrm>
        </p:grpSpPr>
        <p:sp>
          <p:nvSpPr>
            <p:cNvPr id="3" name="object 3"/>
            <p:cNvSpPr/>
            <p:nvPr/>
          </p:nvSpPr>
          <p:spPr>
            <a:xfrm>
              <a:off x="1588008" y="996696"/>
              <a:ext cx="8726805" cy="624840"/>
            </a:xfrm>
            <a:custGeom>
              <a:avLst/>
              <a:gdLst/>
              <a:ahLst/>
              <a:cxnLst/>
              <a:rect l="l" t="t" r="r" b="b"/>
              <a:pathLst>
                <a:path w="8726805" h="624840">
                  <a:moveTo>
                    <a:pt x="0" y="104139"/>
                  </a:moveTo>
                  <a:lnTo>
                    <a:pt x="8181" y="63597"/>
                  </a:lnTo>
                  <a:lnTo>
                    <a:pt x="30495" y="30495"/>
                  </a:lnTo>
                  <a:lnTo>
                    <a:pt x="63597" y="8181"/>
                  </a:lnTo>
                  <a:lnTo>
                    <a:pt x="104140" y="0"/>
                  </a:lnTo>
                  <a:lnTo>
                    <a:pt x="8622284" y="0"/>
                  </a:lnTo>
                  <a:lnTo>
                    <a:pt x="8662826" y="8181"/>
                  </a:lnTo>
                  <a:lnTo>
                    <a:pt x="8695928" y="30495"/>
                  </a:lnTo>
                  <a:lnTo>
                    <a:pt x="8718242" y="63597"/>
                  </a:lnTo>
                  <a:lnTo>
                    <a:pt x="8726424" y="104139"/>
                  </a:lnTo>
                  <a:lnTo>
                    <a:pt x="8726424" y="520700"/>
                  </a:lnTo>
                  <a:lnTo>
                    <a:pt x="8718242" y="561242"/>
                  </a:lnTo>
                  <a:lnTo>
                    <a:pt x="8695928" y="594344"/>
                  </a:lnTo>
                  <a:lnTo>
                    <a:pt x="8662826" y="616658"/>
                  </a:lnTo>
                  <a:lnTo>
                    <a:pt x="8622284" y="624839"/>
                  </a:lnTo>
                  <a:lnTo>
                    <a:pt x="104140" y="624839"/>
                  </a:lnTo>
                  <a:lnTo>
                    <a:pt x="63597" y="616658"/>
                  </a:lnTo>
                  <a:lnTo>
                    <a:pt x="30495" y="594344"/>
                  </a:lnTo>
                  <a:lnTo>
                    <a:pt x="8181" y="561242"/>
                  </a:lnTo>
                  <a:lnTo>
                    <a:pt x="0" y="520700"/>
                  </a:lnTo>
                  <a:lnTo>
                    <a:pt x="0" y="104139"/>
                  </a:lnTo>
                  <a:close/>
                </a:path>
              </a:pathLst>
            </a:custGeom>
            <a:ln w="12192">
              <a:solidFill>
                <a:srgbClr val="6FAC46"/>
              </a:solidFill>
            </a:ln>
          </p:spPr>
          <p:txBody>
            <a:bodyPr wrap="square" lIns="0" tIns="0" rIns="0" bIns="0" rtlCol="0"/>
            <a:lstStyle/>
            <a:p>
              <a:endParaRPr sz="1463"/>
            </a:p>
          </p:txBody>
        </p:sp>
        <p:sp>
          <p:nvSpPr>
            <p:cNvPr id="4" name="object 4"/>
            <p:cNvSpPr/>
            <p:nvPr/>
          </p:nvSpPr>
          <p:spPr>
            <a:xfrm>
              <a:off x="847344" y="897636"/>
              <a:ext cx="791210" cy="882650"/>
            </a:xfrm>
            <a:custGeom>
              <a:avLst/>
              <a:gdLst/>
              <a:ahLst/>
              <a:cxnLst/>
              <a:rect l="l" t="t" r="r" b="b"/>
              <a:pathLst>
                <a:path w="791210" h="882650">
                  <a:moveTo>
                    <a:pt x="790956" y="0"/>
                  </a:moveTo>
                  <a:lnTo>
                    <a:pt x="395478" y="275971"/>
                  </a:lnTo>
                  <a:lnTo>
                    <a:pt x="0" y="0"/>
                  </a:lnTo>
                  <a:lnTo>
                    <a:pt x="0" y="606425"/>
                  </a:lnTo>
                  <a:lnTo>
                    <a:pt x="395478" y="882396"/>
                  </a:lnTo>
                  <a:lnTo>
                    <a:pt x="790956" y="606425"/>
                  </a:lnTo>
                  <a:lnTo>
                    <a:pt x="790956" y="0"/>
                  </a:lnTo>
                  <a:close/>
                </a:path>
              </a:pathLst>
            </a:custGeom>
            <a:solidFill>
              <a:srgbClr val="6FAC46"/>
            </a:solidFill>
          </p:spPr>
          <p:txBody>
            <a:bodyPr wrap="square" lIns="0" tIns="0" rIns="0" bIns="0" rtlCol="0"/>
            <a:lstStyle/>
            <a:p>
              <a:endParaRPr sz="1463"/>
            </a:p>
          </p:txBody>
        </p:sp>
      </p:grpSp>
      <p:sp>
        <p:nvSpPr>
          <p:cNvPr id="5" name="object 5"/>
          <p:cNvSpPr txBox="1"/>
          <p:nvPr/>
        </p:nvSpPr>
        <p:spPr>
          <a:xfrm>
            <a:off x="1511490" y="2079926"/>
            <a:ext cx="6487914" cy="1390926"/>
          </a:xfrm>
          <a:prstGeom prst="rect">
            <a:avLst/>
          </a:prstGeom>
        </p:spPr>
        <p:txBody>
          <a:bodyPr vert="horz" wrap="square" lIns="0" tIns="84614" rIns="0" bIns="0" rtlCol="0">
            <a:spAutoFit/>
          </a:bodyPr>
          <a:lstStyle/>
          <a:p>
            <a:pPr marL="196056" indent="-185738">
              <a:spcBef>
                <a:spcPts val="666"/>
              </a:spcBef>
              <a:buFont typeface="Arial MT"/>
              <a:buChar char="•"/>
              <a:tabLst>
                <a:tab pos="196056" algn="l"/>
              </a:tabLst>
            </a:pPr>
            <a:r>
              <a:rPr sz="1950" spc="-12" dirty="0">
                <a:latin typeface="Calibri"/>
                <a:cs typeface="Calibri"/>
              </a:rPr>
              <a:t>Okul</a:t>
            </a:r>
            <a:r>
              <a:rPr sz="1950" spc="-20" dirty="0">
                <a:latin typeface="Calibri"/>
                <a:cs typeface="Calibri"/>
              </a:rPr>
              <a:t> </a:t>
            </a:r>
            <a:r>
              <a:rPr sz="1950" dirty="0">
                <a:latin typeface="Calibri"/>
                <a:cs typeface="Calibri"/>
              </a:rPr>
              <a:t>ile</a:t>
            </a:r>
            <a:r>
              <a:rPr sz="1950" spc="-12" dirty="0">
                <a:latin typeface="Calibri"/>
                <a:cs typeface="Calibri"/>
              </a:rPr>
              <a:t> </a:t>
            </a:r>
            <a:r>
              <a:rPr sz="1950" spc="-4" dirty="0">
                <a:latin typeface="Calibri"/>
                <a:cs typeface="Calibri"/>
              </a:rPr>
              <a:t>mutlaka</a:t>
            </a:r>
            <a:r>
              <a:rPr sz="1950" spc="-45" dirty="0">
                <a:latin typeface="Calibri"/>
                <a:cs typeface="Calibri"/>
              </a:rPr>
              <a:t> </a:t>
            </a:r>
            <a:r>
              <a:rPr sz="1950" spc="-4" dirty="0">
                <a:latin typeface="Calibri"/>
                <a:cs typeface="Calibri"/>
              </a:rPr>
              <a:t>temasa</a:t>
            </a:r>
            <a:r>
              <a:rPr sz="1950" spc="-28" dirty="0">
                <a:latin typeface="Calibri"/>
                <a:cs typeface="Calibri"/>
              </a:rPr>
              <a:t> </a:t>
            </a:r>
            <a:r>
              <a:rPr sz="1950" spc="-4" dirty="0">
                <a:latin typeface="Calibri"/>
                <a:cs typeface="Calibri"/>
              </a:rPr>
              <a:t>geçin.</a:t>
            </a:r>
            <a:endParaRPr sz="1950">
              <a:latin typeface="Calibri"/>
              <a:cs typeface="Calibri"/>
            </a:endParaRPr>
          </a:p>
          <a:p>
            <a:pPr marL="196056" marR="4128" indent="-185738">
              <a:lnSpc>
                <a:spcPts val="2104"/>
              </a:lnSpc>
              <a:spcBef>
                <a:spcPts val="849"/>
              </a:spcBef>
              <a:buFont typeface="Arial MT"/>
              <a:buChar char="•"/>
              <a:tabLst>
                <a:tab pos="196056" algn="l"/>
              </a:tabLst>
            </a:pPr>
            <a:r>
              <a:rPr sz="1950" spc="-16" dirty="0">
                <a:latin typeface="Calibri"/>
                <a:cs typeface="Calibri"/>
              </a:rPr>
              <a:t>Psikolojik </a:t>
            </a:r>
            <a:r>
              <a:rPr sz="1950" spc="-4" dirty="0">
                <a:latin typeface="Calibri"/>
                <a:cs typeface="Calibri"/>
              </a:rPr>
              <a:t>danışman/rehber </a:t>
            </a:r>
            <a:r>
              <a:rPr sz="1950" spc="-8" dirty="0">
                <a:latin typeface="Calibri"/>
                <a:cs typeface="Calibri"/>
              </a:rPr>
              <a:t>öğretmen </a:t>
            </a:r>
            <a:r>
              <a:rPr sz="1950" spc="-12" dirty="0">
                <a:latin typeface="Calibri"/>
                <a:cs typeface="Calibri"/>
              </a:rPr>
              <a:t>ve </a:t>
            </a:r>
            <a:r>
              <a:rPr sz="1950" spc="-4" dirty="0">
                <a:latin typeface="Calibri"/>
                <a:cs typeface="Calibri"/>
              </a:rPr>
              <a:t>öğretmeniyle </a:t>
            </a:r>
            <a:r>
              <a:rPr sz="1950" dirty="0">
                <a:latin typeface="Calibri"/>
                <a:cs typeface="Calibri"/>
              </a:rPr>
              <a:t>iş </a:t>
            </a:r>
            <a:r>
              <a:rPr sz="1950" spc="-4" dirty="0">
                <a:latin typeface="Calibri"/>
                <a:cs typeface="Calibri"/>
              </a:rPr>
              <a:t>birliği </a:t>
            </a:r>
            <a:r>
              <a:rPr sz="1950" spc="-431" dirty="0">
                <a:latin typeface="Calibri"/>
                <a:cs typeface="Calibri"/>
              </a:rPr>
              <a:t> </a:t>
            </a:r>
            <a:r>
              <a:rPr sz="1950" spc="-8" dirty="0">
                <a:latin typeface="Calibri"/>
                <a:cs typeface="Calibri"/>
              </a:rPr>
              <a:t>kurun.</a:t>
            </a:r>
            <a:endParaRPr sz="1950">
              <a:latin typeface="Calibri"/>
              <a:cs typeface="Calibri"/>
            </a:endParaRPr>
          </a:p>
          <a:p>
            <a:pPr marL="196056" indent="-185738">
              <a:spcBef>
                <a:spcPts val="548"/>
              </a:spcBef>
              <a:buFont typeface="Arial MT"/>
              <a:buChar char="•"/>
              <a:tabLst>
                <a:tab pos="196056" algn="l"/>
              </a:tabLst>
            </a:pPr>
            <a:r>
              <a:rPr sz="1950" spc="-4" dirty="0">
                <a:latin typeface="Calibri"/>
                <a:cs typeface="Calibri"/>
              </a:rPr>
              <a:t>Gerektiği</a:t>
            </a:r>
            <a:r>
              <a:rPr sz="1950" spc="-24" dirty="0">
                <a:latin typeface="Calibri"/>
                <a:cs typeface="Calibri"/>
              </a:rPr>
              <a:t> </a:t>
            </a:r>
            <a:r>
              <a:rPr sz="1950" spc="-8" dirty="0">
                <a:latin typeface="Calibri"/>
                <a:cs typeface="Calibri"/>
              </a:rPr>
              <a:t>zaman</a:t>
            </a:r>
            <a:r>
              <a:rPr sz="1950" spc="-24" dirty="0">
                <a:latin typeface="Calibri"/>
                <a:cs typeface="Calibri"/>
              </a:rPr>
              <a:t> </a:t>
            </a:r>
            <a:r>
              <a:rPr sz="1950" spc="-4" dirty="0">
                <a:latin typeface="Calibri"/>
                <a:cs typeface="Calibri"/>
              </a:rPr>
              <a:t>uzman</a:t>
            </a:r>
            <a:r>
              <a:rPr sz="1950" spc="-20" dirty="0">
                <a:latin typeface="Calibri"/>
                <a:cs typeface="Calibri"/>
              </a:rPr>
              <a:t> </a:t>
            </a:r>
            <a:r>
              <a:rPr sz="1950" spc="-8" dirty="0">
                <a:latin typeface="Calibri"/>
                <a:cs typeface="Calibri"/>
              </a:rPr>
              <a:t>desteği</a:t>
            </a:r>
            <a:r>
              <a:rPr sz="1950" spc="-20" dirty="0">
                <a:latin typeface="Calibri"/>
                <a:cs typeface="Calibri"/>
              </a:rPr>
              <a:t> </a:t>
            </a:r>
            <a:r>
              <a:rPr sz="1950" spc="-4" dirty="0">
                <a:latin typeface="Calibri"/>
                <a:cs typeface="Calibri"/>
              </a:rPr>
              <a:t>almaktan</a:t>
            </a:r>
            <a:r>
              <a:rPr sz="1950" spc="-28" dirty="0">
                <a:latin typeface="Calibri"/>
                <a:cs typeface="Calibri"/>
              </a:rPr>
              <a:t> </a:t>
            </a:r>
            <a:r>
              <a:rPr sz="1950" dirty="0">
                <a:latin typeface="Calibri"/>
                <a:cs typeface="Calibri"/>
              </a:rPr>
              <a:t>çekinmeyin.</a:t>
            </a:r>
            <a:endParaRPr sz="1950">
              <a:latin typeface="Calibri"/>
              <a:cs typeface="Calibri"/>
            </a:endParaRPr>
          </a:p>
        </p:txBody>
      </p:sp>
      <p:sp>
        <p:nvSpPr>
          <p:cNvPr id="9" name="object 9"/>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37</a:t>
            </a:fld>
            <a:endParaRPr dirty="0"/>
          </a:p>
        </p:txBody>
      </p:sp>
      <p:sp>
        <p:nvSpPr>
          <p:cNvPr id="6" name="object 6"/>
          <p:cNvSpPr txBox="1"/>
          <p:nvPr/>
        </p:nvSpPr>
        <p:spPr>
          <a:xfrm>
            <a:off x="1511490" y="1553629"/>
            <a:ext cx="1976557" cy="310502"/>
          </a:xfrm>
          <a:prstGeom prst="rect">
            <a:avLst/>
          </a:prstGeom>
        </p:spPr>
        <p:txBody>
          <a:bodyPr vert="horz" wrap="square" lIns="0" tIns="10319" rIns="0" bIns="0" rtlCol="0">
            <a:spAutoFit/>
          </a:bodyPr>
          <a:lstStyle/>
          <a:p>
            <a:pPr marL="10319">
              <a:spcBef>
                <a:spcPts val="81"/>
              </a:spcBef>
            </a:pPr>
            <a:r>
              <a:rPr sz="1950" b="1" spc="-8" dirty="0">
                <a:solidFill>
                  <a:srgbClr val="6FAC46"/>
                </a:solidFill>
                <a:latin typeface="Calibri"/>
                <a:cs typeface="Calibri"/>
              </a:rPr>
              <a:t>Okulu</a:t>
            </a:r>
            <a:r>
              <a:rPr sz="1950" b="1" spc="-53" dirty="0">
                <a:solidFill>
                  <a:srgbClr val="6FAC46"/>
                </a:solidFill>
                <a:latin typeface="Calibri"/>
                <a:cs typeface="Calibri"/>
              </a:rPr>
              <a:t> </a:t>
            </a:r>
            <a:r>
              <a:rPr sz="1950" b="1" spc="-4" dirty="0">
                <a:solidFill>
                  <a:srgbClr val="6FAC46"/>
                </a:solidFill>
                <a:latin typeface="Calibri"/>
                <a:cs typeface="Calibri"/>
              </a:rPr>
              <a:t>bilgilendirin.</a:t>
            </a:r>
            <a:endParaRPr sz="1950">
              <a:latin typeface="Calibri"/>
              <a:cs typeface="Calibri"/>
            </a:endParaRPr>
          </a:p>
        </p:txBody>
      </p:sp>
      <p:sp>
        <p:nvSpPr>
          <p:cNvPr id="7" name="object 7"/>
          <p:cNvSpPr txBox="1"/>
          <p:nvPr/>
        </p:nvSpPr>
        <p:spPr>
          <a:xfrm>
            <a:off x="865124" y="1518690"/>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4.</a:t>
            </a:r>
            <a:endParaRPr sz="2925">
              <a:latin typeface="Calibri"/>
              <a:cs typeface="Calibri"/>
            </a:endParaRPr>
          </a:p>
        </p:txBody>
      </p:sp>
      <p:sp>
        <p:nvSpPr>
          <p:cNvPr id="12" name="object 7">
            <a:extLst>
              <a:ext uri="{FF2B5EF4-FFF2-40B4-BE49-F238E27FC236}">
                <a16:creationId xmlns:a16="http://schemas.microsoft.com/office/drawing/2014/main" xmlns="" id="{1CE1EAD1-AB09-8CDB-BF19-C821502DB9E4}"/>
              </a:ext>
            </a:extLst>
          </p:cNvPr>
          <p:cNvSpPr txBox="1">
            <a:spLocks noGrp="1"/>
          </p:cNvSpPr>
          <p:nvPr>
            <p:ph type="title"/>
          </p:nvPr>
        </p:nvSpPr>
        <p:spPr>
          <a:xfrm>
            <a:off x="1605700" y="444112"/>
            <a:ext cx="6963093" cy="994784"/>
          </a:xfrm>
          <a:prstGeom prst="rect">
            <a:avLst/>
          </a:prstGeom>
        </p:spPr>
        <p:txBody>
          <a:bodyPr vert="horz" wrap="square" lIns="0" tIns="9803" rIns="0" bIns="0" rtlCol="0" anchor="t">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12" dirty="0">
                <a:solidFill>
                  <a:schemeClr val="accent2"/>
                </a:solidFill>
                <a:latin typeface="Calibri Light" panose="020F0302020204030204" pitchFamily="34" charset="0"/>
                <a:cs typeface="Calibri Light" panose="020F0302020204030204" pitchFamily="34" charset="0"/>
              </a:rPr>
              <a:t> </a:t>
            </a:r>
            <a:r>
              <a:rPr sz="3200" b="1" spc="-12" dirty="0">
                <a:solidFill>
                  <a:schemeClr val="accent2"/>
                </a:solidFill>
                <a:latin typeface="Calibri Light" panose="020F0302020204030204" pitchFamily="34" charset="0"/>
                <a:cs typeface="Calibri Light" panose="020F0302020204030204" pitchFamily="34" charset="0"/>
              </a:rPr>
              <a:t>Zorbalığa</a:t>
            </a:r>
            <a:r>
              <a:rPr sz="3200" b="1" spc="33" dirty="0">
                <a:solidFill>
                  <a:schemeClr val="accent2"/>
                </a:solidFill>
                <a:latin typeface="Calibri Light" panose="020F0302020204030204" pitchFamily="34" charset="0"/>
                <a:cs typeface="Calibri Light" panose="020F0302020204030204" pitchFamily="34" charset="0"/>
              </a:rPr>
              <a:t> </a:t>
            </a:r>
            <a:r>
              <a:rPr sz="3200" b="1" spc="-8" dirty="0">
                <a:solidFill>
                  <a:schemeClr val="accent2"/>
                </a:solidFill>
                <a:latin typeface="Calibri Light" panose="020F0302020204030204" pitchFamily="34" charset="0"/>
                <a:cs typeface="Calibri Light" panose="020F0302020204030204" pitchFamily="34" charset="0"/>
              </a:rPr>
              <a:t>Maruz</a:t>
            </a:r>
            <a:r>
              <a:rPr sz="3200" b="1" spc="16"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Kalıyorsa</a:t>
            </a:r>
            <a:r>
              <a:rPr sz="3200" b="1" spc="41"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28"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0798" y="1879621"/>
            <a:ext cx="5576253" cy="1259279"/>
          </a:xfrm>
          <a:prstGeom prst="rect">
            <a:avLst/>
          </a:prstGeom>
        </p:spPr>
        <p:txBody>
          <a:bodyPr vert="horz" wrap="square" lIns="0" tIns="79970" rIns="0" bIns="0" rtlCol="0">
            <a:spAutoFit/>
          </a:bodyPr>
          <a:lstStyle/>
          <a:p>
            <a:pPr marL="196056" indent="-186253">
              <a:spcBef>
                <a:spcPts val="630"/>
              </a:spcBef>
              <a:buFont typeface="Arial MT"/>
              <a:buChar char="•"/>
              <a:tabLst>
                <a:tab pos="196572" algn="l"/>
              </a:tabLst>
            </a:pPr>
            <a:r>
              <a:rPr sz="2275" spc="-16" dirty="0">
                <a:latin typeface="Calibri"/>
                <a:cs typeface="Calibri"/>
              </a:rPr>
              <a:t>Okula</a:t>
            </a:r>
            <a:r>
              <a:rPr sz="2275" dirty="0">
                <a:latin typeface="Calibri"/>
                <a:cs typeface="Calibri"/>
              </a:rPr>
              <a:t> </a:t>
            </a:r>
            <a:r>
              <a:rPr sz="2275" spc="-4" dirty="0">
                <a:latin typeface="Calibri"/>
                <a:cs typeface="Calibri"/>
              </a:rPr>
              <a:t>gitmek</a:t>
            </a:r>
            <a:r>
              <a:rPr sz="2275" spc="-8" dirty="0">
                <a:latin typeface="Calibri"/>
                <a:cs typeface="Calibri"/>
              </a:rPr>
              <a:t> </a:t>
            </a:r>
            <a:r>
              <a:rPr sz="2275" spc="-12" dirty="0">
                <a:latin typeface="Calibri"/>
                <a:cs typeface="Calibri"/>
              </a:rPr>
              <a:t>istememe</a:t>
            </a:r>
            <a:endParaRPr sz="2275" dirty="0">
              <a:latin typeface="Calibri"/>
              <a:cs typeface="Calibri"/>
            </a:endParaRPr>
          </a:p>
          <a:p>
            <a:pPr marL="196056" indent="-186253">
              <a:spcBef>
                <a:spcPts val="548"/>
              </a:spcBef>
              <a:buFont typeface="Arial MT"/>
              <a:buChar char="•"/>
              <a:tabLst>
                <a:tab pos="196572" algn="l"/>
              </a:tabLst>
            </a:pPr>
            <a:r>
              <a:rPr sz="2275" spc="-8" dirty="0">
                <a:latin typeface="Calibri"/>
                <a:cs typeface="Calibri"/>
              </a:rPr>
              <a:t>Arkadaşlarının</a:t>
            </a:r>
            <a:r>
              <a:rPr sz="2275" spc="24" dirty="0">
                <a:latin typeface="Calibri"/>
                <a:cs typeface="Calibri"/>
              </a:rPr>
              <a:t> </a:t>
            </a:r>
            <a:r>
              <a:rPr sz="2275" spc="-8" dirty="0">
                <a:latin typeface="Calibri"/>
                <a:cs typeface="Calibri"/>
              </a:rPr>
              <a:t>başına</a:t>
            </a:r>
            <a:r>
              <a:rPr sz="2275" spc="24" dirty="0">
                <a:latin typeface="Calibri"/>
                <a:cs typeface="Calibri"/>
              </a:rPr>
              <a:t> </a:t>
            </a:r>
            <a:r>
              <a:rPr sz="2275" spc="-8" dirty="0">
                <a:latin typeface="Calibri"/>
                <a:cs typeface="Calibri"/>
              </a:rPr>
              <a:t>gelenleri</a:t>
            </a:r>
            <a:r>
              <a:rPr sz="2275" dirty="0">
                <a:latin typeface="Calibri"/>
                <a:cs typeface="Calibri"/>
              </a:rPr>
              <a:t> </a:t>
            </a:r>
            <a:r>
              <a:rPr sz="2275" spc="-8" dirty="0">
                <a:latin typeface="Calibri"/>
                <a:cs typeface="Calibri"/>
              </a:rPr>
              <a:t>anlatma</a:t>
            </a:r>
            <a:endParaRPr sz="2275" dirty="0">
              <a:latin typeface="Calibri"/>
              <a:cs typeface="Calibri"/>
            </a:endParaRPr>
          </a:p>
          <a:p>
            <a:pPr marL="196056" indent="-186253">
              <a:spcBef>
                <a:spcPts val="536"/>
              </a:spcBef>
              <a:buFont typeface="Arial MT"/>
              <a:buChar char="•"/>
              <a:tabLst>
                <a:tab pos="196572" algn="l"/>
              </a:tabLst>
            </a:pPr>
            <a:r>
              <a:rPr sz="2275" spc="-4" dirty="0">
                <a:latin typeface="Calibri"/>
                <a:cs typeface="Calibri"/>
              </a:rPr>
              <a:t>Bazı </a:t>
            </a:r>
            <a:r>
              <a:rPr sz="2275" spc="-8" dirty="0">
                <a:latin typeface="Calibri"/>
                <a:cs typeface="Calibri"/>
              </a:rPr>
              <a:t>arkadaşlarıyla</a:t>
            </a:r>
            <a:r>
              <a:rPr sz="2275" spc="12" dirty="0">
                <a:latin typeface="Calibri"/>
                <a:cs typeface="Calibri"/>
              </a:rPr>
              <a:t> </a:t>
            </a:r>
            <a:r>
              <a:rPr sz="2275" spc="-8" dirty="0">
                <a:latin typeface="Calibri"/>
                <a:cs typeface="Calibri"/>
              </a:rPr>
              <a:t>bir</a:t>
            </a:r>
            <a:r>
              <a:rPr sz="2275" spc="4" dirty="0">
                <a:latin typeface="Calibri"/>
                <a:cs typeface="Calibri"/>
              </a:rPr>
              <a:t> </a:t>
            </a:r>
            <a:r>
              <a:rPr sz="2275" spc="-28" dirty="0">
                <a:latin typeface="Calibri"/>
                <a:cs typeface="Calibri"/>
              </a:rPr>
              <a:t>araya</a:t>
            </a:r>
            <a:r>
              <a:rPr sz="2275" dirty="0">
                <a:latin typeface="Calibri"/>
                <a:cs typeface="Calibri"/>
              </a:rPr>
              <a:t> </a:t>
            </a:r>
            <a:r>
              <a:rPr sz="2275" spc="-8" dirty="0">
                <a:latin typeface="Calibri"/>
                <a:cs typeface="Calibri"/>
              </a:rPr>
              <a:t>gelmek </a:t>
            </a:r>
            <a:r>
              <a:rPr sz="2275" spc="-12" dirty="0">
                <a:latin typeface="Calibri"/>
                <a:cs typeface="Calibri"/>
              </a:rPr>
              <a:t>istememe</a:t>
            </a:r>
            <a:endParaRPr sz="2275" dirty="0">
              <a:latin typeface="Calibri"/>
              <a:cs typeface="Calibri"/>
            </a:endParaRPr>
          </a:p>
        </p:txBody>
      </p:sp>
      <p:sp>
        <p:nvSpPr>
          <p:cNvPr id="4" name="object 4"/>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38</a:t>
            </a:fld>
            <a:endParaRPr dirty="0"/>
          </a:p>
        </p:txBody>
      </p:sp>
      <p:sp>
        <p:nvSpPr>
          <p:cNvPr id="3" name="object 3"/>
          <p:cNvSpPr txBox="1">
            <a:spLocks noGrp="1"/>
          </p:cNvSpPr>
          <p:nvPr>
            <p:ph type="title"/>
          </p:nvPr>
        </p:nvSpPr>
        <p:spPr>
          <a:xfrm>
            <a:off x="1503170" y="588944"/>
            <a:ext cx="7777242" cy="882213"/>
          </a:xfrm>
          <a:prstGeom prst="rect">
            <a:avLst/>
          </a:prstGeom>
        </p:spPr>
        <p:txBody>
          <a:bodyPr vert="horz" wrap="square" lIns="0" tIns="60881" rIns="0" bIns="0" rtlCol="0" anchor="t">
            <a:spAutoFit/>
          </a:bodyPr>
          <a:lstStyle/>
          <a:p>
            <a:pPr marL="3100784" marR="4128" indent="-3090982">
              <a:lnSpc>
                <a:spcPts val="3161"/>
              </a:lnSpc>
              <a:spcBef>
                <a:spcPts val="479"/>
              </a:spcBef>
            </a:pPr>
            <a:r>
              <a:rPr sz="3200" b="1" spc="-24" dirty="0">
                <a:solidFill>
                  <a:schemeClr val="accent2"/>
                </a:solidFill>
                <a:latin typeface="Calibri Light" panose="020F0302020204030204" pitchFamily="34" charset="0"/>
                <a:cs typeface="Calibri Light" panose="020F0302020204030204" pitchFamily="34" charset="0"/>
              </a:rPr>
              <a:t>Çocuğunuzun</a:t>
            </a:r>
            <a:r>
              <a:rPr sz="3200" b="1" spc="-69"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Akran</a:t>
            </a:r>
            <a:r>
              <a:rPr sz="3200" b="1" spc="-65"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Zorbalığına</a:t>
            </a:r>
            <a:r>
              <a:rPr sz="3200" b="1" spc="-69" dirty="0">
                <a:solidFill>
                  <a:schemeClr val="accent2"/>
                </a:solidFill>
                <a:latin typeface="Calibri Light" panose="020F0302020204030204" pitchFamily="34" charset="0"/>
                <a:cs typeface="Calibri Light" panose="020F0302020204030204" pitchFamily="34" charset="0"/>
              </a:rPr>
              <a:t> </a:t>
            </a:r>
            <a:r>
              <a:rPr sz="3200" b="1" spc="-61" dirty="0" err="1">
                <a:solidFill>
                  <a:schemeClr val="accent2"/>
                </a:solidFill>
                <a:latin typeface="Calibri Light" panose="020F0302020204030204" pitchFamily="34" charset="0"/>
                <a:cs typeface="Calibri Light" panose="020F0302020204030204" pitchFamily="34" charset="0"/>
              </a:rPr>
              <a:t>Tanık</a:t>
            </a:r>
            <a:r>
              <a:rPr sz="3200" b="1" spc="-65" dirty="0">
                <a:solidFill>
                  <a:schemeClr val="accent2"/>
                </a:solidFill>
                <a:latin typeface="Calibri Light" panose="020F0302020204030204" pitchFamily="34" charset="0"/>
                <a:cs typeface="Calibri Light" panose="020F0302020204030204" pitchFamily="34" charset="0"/>
              </a:rPr>
              <a:t> </a:t>
            </a:r>
            <a:r>
              <a:rPr sz="3200" b="1" spc="-24" dirty="0" err="1">
                <a:solidFill>
                  <a:schemeClr val="accent2"/>
                </a:solidFill>
                <a:latin typeface="Calibri Light" panose="020F0302020204030204" pitchFamily="34" charset="0"/>
                <a:cs typeface="Calibri Light" panose="020F0302020204030204" pitchFamily="34" charset="0"/>
              </a:rPr>
              <a:t>Olduğunu</a:t>
            </a:r>
            <a:r>
              <a:rPr lang="tr-TR" sz="3200" b="1" spc="-65" dirty="0">
                <a:solidFill>
                  <a:schemeClr val="accent2"/>
                </a:solidFill>
                <a:latin typeface="Calibri Light" panose="020F0302020204030204" pitchFamily="34" charset="0"/>
                <a:cs typeface="Calibri Light" panose="020F0302020204030204" pitchFamily="34" charset="0"/>
              </a:rPr>
              <a:t/>
            </a:r>
            <a:br>
              <a:rPr lang="tr-TR" sz="3200" b="1" spc="-65" dirty="0">
                <a:solidFill>
                  <a:schemeClr val="accent2"/>
                </a:solidFill>
                <a:latin typeface="Calibri Light" panose="020F0302020204030204" pitchFamily="34" charset="0"/>
                <a:cs typeface="Calibri Light" panose="020F0302020204030204" pitchFamily="34" charset="0"/>
              </a:rPr>
            </a:br>
            <a:r>
              <a:rPr sz="3200" b="1" spc="-16" dirty="0" err="1">
                <a:solidFill>
                  <a:schemeClr val="accent2"/>
                </a:solidFill>
                <a:latin typeface="Calibri Light" panose="020F0302020204030204" pitchFamily="34" charset="0"/>
                <a:cs typeface="Calibri Light" panose="020F0302020204030204" pitchFamily="34" charset="0"/>
              </a:rPr>
              <a:t>Nasıl</a:t>
            </a:r>
            <a:r>
              <a:rPr sz="3200" b="1" spc="-16" dirty="0">
                <a:solidFill>
                  <a:schemeClr val="accent2"/>
                </a:solidFill>
                <a:latin typeface="Calibri Light" panose="020F0302020204030204" pitchFamily="34" charset="0"/>
                <a:cs typeface="Calibri Light" panose="020F0302020204030204" pitchFamily="34" charset="0"/>
              </a:rPr>
              <a:t> </a:t>
            </a:r>
            <a:r>
              <a:rPr sz="3200" b="1" spc="-650" dirty="0">
                <a:solidFill>
                  <a:schemeClr val="accent2"/>
                </a:solidFill>
                <a:latin typeface="Calibri Light" panose="020F0302020204030204" pitchFamily="34" charset="0"/>
                <a:cs typeface="Calibri Light" panose="020F0302020204030204" pitchFamily="34" charset="0"/>
              </a:rPr>
              <a:t> </a:t>
            </a:r>
            <a:r>
              <a:rPr sz="3200" b="1" spc="-24" dirty="0">
                <a:solidFill>
                  <a:schemeClr val="accent2"/>
                </a:solidFill>
                <a:latin typeface="Calibri Light" panose="020F0302020204030204" pitchFamily="34" charset="0"/>
                <a:cs typeface="Calibri Light" panose="020F0302020204030204" pitchFamily="34" charset="0"/>
              </a:rPr>
              <a:t>Anlarsınız?</a:t>
            </a:r>
            <a:endParaRPr sz="3200" b="1"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0568" y="1766029"/>
            <a:ext cx="7848441" cy="760492"/>
            <a:chOff x="899160" y="1382267"/>
            <a:chExt cx="9659620" cy="935990"/>
          </a:xfrm>
        </p:grpSpPr>
        <p:sp>
          <p:nvSpPr>
            <p:cNvPr id="3" name="object 3"/>
            <p:cNvSpPr/>
            <p:nvPr/>
          </p:nvSpPr>
          <p:spPr>
            <a:xfrm>
              <a:off x="1670304" y="1426463"/>
              <a:ext cx="8882380" cy="647700"/>
            </a:xfrm>
            <a:custGeom>
              <a:avLst/>
              <a:gdLst/>
              <a:ahLst/>
              <a:cxnLst/>
              <a:rect l="l" t="t" r="r" b="b"/>
              <a:pathLst>
                <a:path w="8882380" h="647700">
                  <a:moveTo>
                    <a:pt x="0" y="107950"/>
                  </a:moveTo>
                  <a:lnTo>
                    <a:pt x="8491" y="65954"/>
                  </a:lnTo>
                  <a:lnTo>
                    <a:pt x="31638" y="31638"/>
                  </a:lnTo>
                  <a:lnTo>
                    <a:pt x="65954" y="8491"/>
                  </a:lnTo>
                  <a:lnTo>
                    <a:pt x="107950" y="0"/>
                  </a:lnTo>
                  <a:lnTo>
                    <a:pt x="8773922" y="0"/>
                  </a:lnTo>
                  <a:lnTo>
                    <a:pt x="8815917" y="8491"/>
                  </a:lnTo>
                  <a:lnTo>
                    <a:pt x="8850233" y="31638"/>
                  </a:lnTo>
                  <a:lnTo>
                    <a:pt x="8873380" y="65954"/>
                  </a:lnTo>
                  <a:lnTo>
                    <a:pt x="8881872" y="107950"/>
                  </a:lnTo>
                  <a:lnTo>
                    <a:pt x="8881872" y="539750"/>
                  </a:lnTo>
                  <a:lnTo>
                    <a:pt x="8873380" y="581745"/>
                  </a:lnTo>
                  <a:lnTo>
                    <a:pt x="8850233" y="616061"/>
                  </a:lnTo>
                  <a:lnTo>
                    <a:pt x="8815917" y="639208"/>
                  </a:lnTo>
                  <a:lnTo>
                    <a:pt x="8773922" y="647700"/>
                  </a:lnTo>
                  <a:lnTo>
                    <a:pt x="107950" y="647700"/>
                  </a:lnTo>
                  <a:lnTo>
                    <a:pt x="65954" y="639208"/>
                  </a:lnTo>
                  <a:lnTo>
                    <a:pt x="31638" y="616061"/>
                  </a:lnTo>
                  <a:lnTo>
                    <a:pt x="8491" y="581745"/>
                  </a:lnTo>
                  <a:lnTo>
                    <a:pt x="0" y="539750"/>
                  </a:lnTo>
                  <a:lnTo>
                    <a:pt x="0" y="107950"/>
                  </a:lnTo>
                  <a:close/>
                </a:path>
              </a:pathLst>
            </a:custGeom>
            <a:ln w="12192">
              <a:solidFill>
                <a:srgbClr val="EC7C30"/>
              </a:solidFill>
            </a:ln>
          </p:spPr>
          <p:txBody>
            <a:bodyPr wrap="square" lIns="0" tIns="0" rIns="0" bIns="0" rtlCol="0"/>
            <a:lstStyle/>
            <a:p>
              <a:endParaRPr sz="1463"/>
            </a:p>
          </p:txBody>
        </p:sp>
        <p:sp>
          <p:nvSpPr>
            <p:cNvPr id="4" name="object 4"/>
            <p:cNvSpPr/>
            <p:nvPr/>
          </p:nvSpPr>
          <p:spPr>
            <a:xfrm>
              <a:off x="899160" y="1382267"/>
              <a:ext cx="792480" cy="935990"/>
            </a:xfrm>
            <a:custGeom>
              <a:avLst/>
              <a:gdLst/>
              <a:ahLst/>
              <a:cxnLst/>
              <a:rect l="l" t="t" r="r" b="b"/>
              <a:pathLst>
                <a:path w="792480" h="935989">
                  <a:moveTo>
                    <a:pt x="792479" y="0"/>
                  </a:moveTo>
                  <a:lnTo>
                    <a:pt x="396240" y="276479"/>
                  </a:lnTo>
                  <a:lnTo>
                    <a:pt x="0" y="0"/>
                  </a:lnTo>
                  <a:lnTo>
                    <a:pt x="0" y="659257"/>
                  </a:lnTo>
                  <a:lnTo>
                    <a:pt x="396240" y="935736"/>
                  </a:lnTo>
                  <a:lnTo>
                    <a:pt x="792479" y="659257"/>
                  </a:lnTo>
                  <a:lnTo>
                    <a:pt x="792479" y="0"/>
                  </a:lnTo>
                  <a:close/>
                </a:path>
              </a:pathLst>
            </a:custGeom>
            <a:solidFill>
              <a:srgbClr val="EC7C30"/>
            </a:solidFill>
          </p:spPr>
          <p:txBody>
            <a:bodyPr wrap="square" lIns="0" tIns="0" rIns="0" bIns="0" rtlCol="0"/>
            <a:lstStyle/>
            <a:p>
              <a:endParaRPr sz="1463"/>
            </a:p>
          </p:txBody>
        </p:sp>
      </p:grpSp>
      <p:sp>
        <p:nvSpPr>
          <p:cNvPr id="5" name="object 5"/>
          <p:cNvSpPr txBox="1"/>
          <p:nvPr/>
        </p:nvSpPr>
        <p:spPr>
          <a:xfrm>
            <a:off x="1482803" y="2570997"/>
            <a:ext cx="6492558" cy="1865295"/>
          </a:xfrm>
          <a:prstGeom prst="rect">
            <a:avLst/>
          </a:prstGeom>
        </p:spPr>
        <p:txBody>
          <a:bodyPr vert="horz" wrap="square" lIns="0" tIns="43855" rIns="0" bIns="0" rtlCol="0">
            <a:spAutoFit/>
          </a:bodyPr>
          <a:lstStyle/>
          <a:p>
            <a:pPr marL="196056" marR="210502" indent="-185738">
              <a:lnSpc>
                <a:spcPts val="2104"/>
              </a:lnSpc>
              <a:spcBef>
                <a:spcPts val="345"/>
              </a:spcBef>
              <a:buFont typeface="Arial MT"/>
              <a:buChar char="•"/>
              <a:tabLst>
                <a:tab pos="196056" algn="l"/>
              </a:tabLst>
            </a:pPr>
            <a:r>
              <a:rPr sz="1950" spc="-4" dirty="0">
                <a:latin typeface="Calibri"/>
                <a:cs typeface="Calibri"/>
              </a:rPr>
              <a:t>Çocuğunuzla </a:t>
            </a:r>
            <a:r>
              <a:rPr sz="1950" spc="-8" dirty="0">
                <a:latin typeface="Calibri"/>
                <a:cs typeface="Calibri"/>
              </a:rPr>
              <a:t>zorbalık </a:t>
            </a:r>
            <a:r>
              <a:rPr sz="1950" spc="-4" dirty="0">
                <a:latin typeface="Calibri"/>
                <a:cs typeface="Calibri"/>
              </a:rPr>
              <a:t>hakkında </a:t>
            </a:r>
            <a:r>
              <a:rPr sz="1950" spc="-12" dirty="0">
                <a:latin typeface="Calibri"/>
                <a:cs typeface="Calibri"/>
              </a:rPr>
              <a:t>konuşun, </a:t>
            </a:r>
            <a:r>
              <a:rPr sz="1950" spc="-4" dirty="0">
                <a:latin typeface="Calibri"/>
                <a:cs typeface="Calibri"/>
              </a:rPr>
              <a:t>onu bilgilendirin </a:t>
            </a:r>
            <a:r>
              <a:rPr sz="1950" spc="-12" dirty="0">
                <a:latin typeface="Calibri"/>
                <a:cs typeface="Calibri"/>
              </a:rPr>
              <a:t>ve </a:t>
            </a:r>
            <a:r>
              <a:rPr sz="1950" spc="-8" dirty="0">
                <a:latin typeface="Calibri"/>
                <a:cs typeface="Calibri"/>
              </a:rPr>
              <a:t> zorbalığın</a:t>
            </a:r>
            <a:r>
              <a:rPr sz="1950" spc="-20" dirty="0">
                <a:latin typeface="Calibri"/>
                <a:cs typeface="Calibri"/>
              </a:rPr>
              <a:t> </a:t>
            </a:r>
            <a:r>
              <a:rPr sz="1950" spc="-4" dirty="0">
                <a:latin typeface="Calibri"/>
                <a:cs typeface="Calibri"/>
              </a:rPr>
              <a:t>hiçbir</a:t>
            </a:r>
            <a:r>
              <a:rPr sz="1950" spc="-12" dirty="0">
                <a:latin typeface="Calibri"/>
                <a:cs typeface="Calibri"/>
              </a:rPr>
              <a:t> </a:t>
            </a:r>
            <a:r>
              <a:rPr sz="1950" spc="-4" dirty="0">
                <a:latin typeface="Calibri"/>
                <a:cs typeface="Calibri"/>
              </a:rPr>
              <a:t>şekilde </a:t>
            </a:r>
            <a:r>
              <a:rPr sz="1950" spc="-8" dirty="0">
                <a:latin typeface="Calibri"/>
                <a:cs typeface="Calibri"/>
              </a:rPr>
              <a:t>kabul</a:t>
            </a:r>
            <a:r>
              <a:rPr sz="1950" spc="-16" dirty="0">
                <a:latin typeface="Calibri"/>
                <a:cs typeface="Calibri"/>
              </a:rPr>
              <a:t> </a:t>
            </a:r>
            <a:r>
              <a:rPr sz="1950" spc="-4" dirty="0">
                <a:latin typeface="Calibri"/>
                <a:cs typeface="Calibri"/>
              </a:rPr>
              <a:t>edilemez</a:t>
            </a:r>
            <a:r>
              <a:rPr sz="1950" spc="-12" dirty="0">
                <a:latin typeface="Calibri"/>
                <a:cs typeface="Calibri"/>
              </a:rPr>
              <a:t> </a:t>
            </a:r>
            <a:r>
              <a:rPr sz="1950" spc="-4" dirty="0">
                <a:latin typeface="Calibri"/>
                <a:cs typeface="Calibri"/>
              </a:rPr>
              <a:t>olduğunu</a:t>
            </a:r>
            <a:r>
              <a:rPr sz="1950" dirty="0">
                <a:latin typeface="Calibri"/>
                <a:cs typeface="Calibri"/>
              </a:rPr>
              <a:t> </a:t>
            </a:r>
            <a:r>
              <a:rPr sz="1950" spc="-8" dirty="0">
                <a:latin typeface="Calibri"/>
                <a:cs typeface="Calibri"/>
              </a:rPr>
              <a:t>vurgulayın.</a:t>
            </a:r>
            <a:endParaRPr sz="1950">
              <a:latin typeface="Calibri"/>
              <a:cs typeface="Calibri"/>
            </a:endParaRPr>
          </a:p>
          <a:p>
            <a:pPr marL="196056" marR="4128" indent="-185738">
              <a:lnSpc>
                <a:spcPts val="2104"/>
              </a:lnSpc>
              <a:spcBef>
                <a:spcPts val="825"/>
              </a:spcBef>
              <a:buFont typeface="Arial MT"/>
              <a:buChar char="•"/>
              <a:tabLst>
                <a:tab pos="196056" algn="l"/>
              </a:tabLst>
            </a:pPr>
            <a:r>
              <a:rPr sz="1950" spc="-4" dirty="0">
                <a:latin typeface="Calibri"/>
                <a:cs typeface="Calibri"/>
              </a:rPr>
              <a:t>Oyun oynamak, </a:t>
            </a:r>
            <a:r>
              <a:rPr sz="1950" spc="-12" dirty="0">
                <a:latin typeface="Calibri"/>
                <a:cs typeface="Calibri"/>
              </a:rPr>
              <a:t>şaka </a:t>
            </a:r>
            <a:r>
              <a:rPr sz="1950" spc="-8" dirty="0">
                <a:latin typeface="Calibri"/>
                <a:cs typeface="Calibri"/>
              </a:rPr>
              <a:t>yapmak </a:t>
            </a:r>
            <a:r>
              <a:rPr sz="1950" dirty="0">
                <a:latin typeface="Calibri"/>
                <a:cs typeface="Calibri"/>
              </a:rPr>
              <a:t>ile </a:t>
            </a:r>
            <a:r>
              <a:rPr sz="1950" spc="-12" dirty="0">
                <a:latin typeface="Calibri"/>
                <a:cs typeface="Calibri"/>
              </a:rPr>
              <a:t>zorbaca </a:t>
            </a:r>
            <a:r>
              <a:rPr sz="1950" spc="-8" dirty="0">
                <a:latin typeface="Calibri"/>
                <a:cs typeface="Calibri"/>
              </a:rPr>
              <a:t>davranmak </a:t>
            </a:r>
            <a:r>
              <a:rPr sz="1950" spc="-4" dirty="0">
                <a:latin typeface="Calibri"/>
                <a:cs typeface="Calibri"/>
              </a:rPr>
              <a:t>arasındaki </a:t>
            </a:r>
            <a:r>
              <a:rPr sz="1950" spc="-431" dirty="0">
                <a:latin typeface="Calibri"/>
                <a:cs typeface="Calibri"/>
              </a:rPr>
              <a:t> </a:t>
            </a:r>
            <a:r>
              <a:rPr sz="1950" spc="-8" dirty="0">
                <a:latin typeface="Calibri"/>
                <a:cs typeface="Calibri"/>
              </a:rPr>
              <a:t>farkı</a:t>
            </a:r>
            <a:r>
              <a:rPr sz="1950" spc="-12" dirty="0">
                <a:latin typeface="Calibri"/>
                <a:cs typeface="Calibri"/>
              </a:rPr>
              <a:t> </a:t>
            </a:r>
            <a:r>
              <a:rPr sz="1950" spc="-8" dirty="0">
                <a:latin typeface="Calibri"/>
                <a:cs typeface="Calibri"/>
              </a:rPr>
              <a:t>vurgulayın.</a:t>
            </a:r>
            <a:endParaRPr sz="1950">
              <a:latin typeface="Calibri"/>
              <a:cs typeface="Calibri"/>
            </a:endParaRPr>
          </a:p>
          <a:p>
            <a:pPr marL="196056" marR="236299" indent="-185738">
              <a:lnSpc>
                <a:spcPts val="2104"/>
              </a:lnSpc>
              <a:spcBef>
                <a:spcPts val="813"/>
              </a:spcBef>
              <a:buFont typeface="Arial MT"/>
              <a:buChar char="•"/>
              <a:tabLst>
                <a:tab pos="196056" algn="l"/>
              </a:tabLst>
            </a:pPr>
            <a:r>
              <a:rPr sz="1950" spc="-8" dirty="0">
                <a:latin typeface="Calibri"/>
                <a:cs typeface="Calibri"/>
              </a:rPr>
              <a:t>Çocuğunuza </a:t>
            </a:r>
            <a:r>
              <a:rPr sz="1950" i="1" spc="-8" dirty="0">
                <a:latin typeface="Calibri"/>
                <a:cs typeface="Calibri"/>
              </a:rPr>
              <a:t>zorbalığa</a:t>
            </a:r>
            <a:r>
              <a:rPr sz="1950" i="1" spc="-4" dirty="0">
                <a:latin typeface="Calibri"/>
                <a:cs typeface="Calibri"/>
              </a:rPr>
              <a:t> </a:t>
            </a:r>
            <a:r>
              <a:rPr sz="1950" i="1" spc="-12" dirty="0">
                <a:latin typeface="Calibri"/>
                <a:cs typeface="Calibri"/>
              </a:rPr>
              <a:t>tanık </a:t>
            </a:r>
            <a:r>
              <a:rPr sz="1950" i="1" spc="-4" dirty="0">
                <a:latin typeface="Calibri"/>
                <a:cs typeface="Calibri"/>
              </a:rPr>
              <a:t>olmanın</a:t>
            </a:r>
            <a:r>
              <a:rPr sz="1950" i="1" spc="28" dirty="0">
                <a:latin typeface="Calibri"/>
                <a:cs typeface="Calibri"/>
              </a:rPr>
              <a:t> </a:t>
            </a:r>
            <a:r>
              <a:rPr sz="1950" spc="-4" dirty="0">
                <a:latin typeface="Calibri"/>
                <a:cs typeface="Calibri"/>
              </a:rPr>
              <a:t>ona neler</a:t>
            </a:r>
            <a:r>
              <a:rPr sz="1950" spc="-12" dirty="0">
                <a:latin typeface="Calibri"/>
                <a:cs typeface="Calibri"/>
              </a:rPr>
              <a:t> </a:t>
            </a:r>
            <a:r>
              <a:rPr sz="1950" spc="-8" dirty="0">
                <a:latin typeface="Calibri"/>
                <a:cs typeface="Calibri"/>
              </a:rPr>
              <a:t>hissettirdiğini </a:t>
            </a:r>
            <a:r>
              <a:rPr sz="1950" spc="-427" dirty="0">
                <a:latin typeface="Calibri"/>
                <a:cs typeface="Calibri"/>
              </a:rPr>
              <a:t> </a:t>
            </a:r>
            <a:r>
              <a:rPr sz="1950" spc="-4" dirty="0">
                <a:latin typeface="Calibri"/>
                <a:cs typeface="Calibri"/>
              </a:rPr>
              <a:t>sorun, bu duygular</a:t>
            </a:r>
            <a:r>
              <a:rPr sz="1950" spc="-12" dirty="0">
                <a:latin typeface="Calibri"/>
                <a:cs typeface="Calibri"/>
              </a:rPr>
              <a:t> </a:t>
            </a:r>
            <a:r>
              <a:rPr sz="1950" spc="-8" dirty="0">
                <a:latin typeface="Calibri"/>
                <a:cs typeface="Calibri"/>
              </a:rPr>
              <a:t>üzerinde</a:t>
            </a:r>
            <a:r>
              <a:rPr sz="1950" dirty="0">
                <a:latin typeface="Calibri"/>
                <a:cs typeface="Calibri"/>
              </a:rPr>
              <a:t> </a:t>
            </a:r>
            <a:r>
              <a:rPr sz="1950" spc="-12" dirty="0">
                <a:latin typeface="Calibri"/>
                <a:cs typeface="Calibri"/>
              </a:rPr>
              <a:t>konuşun.</a:t>
            </a:r>
            <a:endParaRPr sz="1950">
              <a:latin typeface="Calibri"/>
              <a:cs typeface="Calibri"/>
            </a:endParaRPr>
          </a:p>
        </p:txBody>
      </p:sp>
      <p:sp>
        <p:nvSpPr>
          <p:cNvPr id="9" name="object 9"/>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39</a:t>
            </a:fld>
            <a:endParaRPr dirty="0"/>
          </a:p>
        </p:txBody>
      </p:sp>
      <p:sp>
        <p:nvSpPr>
          <p:cNvPr id="6" name="object 6"/>
          <p:cNvSpPr txBox="1"/>
          <p:nvPr/>
        </p:nvSpPr>
        <p:spPr>
          <a:xfrm>
            <a:off x="936943" y="1886719"/>
            <a:ext cx="302855" cy="460543"/>
          </a:xfrm>
          <a:prstGeom prst="rect">
            <a:avLst/>
          </a:prstGeom>
        </p:spPr>
        <p:txBody>
          <a:bodyPr vert="horz" wrap="square" lIns="0" tIns="10319" rIns="0" bIns="0" rtlCol="0">
            <a:spAutoFit/>
          </a:bodyPr>
          <a:lstStyle/>
          <a:p>
            <a:pPr marL="10319">
              <a:spcBef>
                <a:spcPts val="81"/>
              </a:spcBef>
            </a:pPr>
            <a:r>
              <a:rPr sz="2925" spc="-4" dirty="0">
                <a:solidFill>
                  <a:srgbClr val="FFFFFF"/>
                </a:solidFill>
                <a:latin typeface="Calibri"/>
                <a:cs typeface="Calibri"/>
              </a:rPr>
              <a:t>1.</a:t>
            </a:r>
            <a:endParaRPr sz="2925">
              <a:latin typeface="Calibri"/>
              <a:cs typeface="Calibri"/>
            </a:endParaRPr>
          </a:p>
        </p:txBody>
      </p:sp>
      <p:sp>
        <p:nvSpPr>
          <p:cNvPr id="7" name="object 7"/>
          <p:cNvSpPr txBox="1">
            <a:spLocks noGrp="1"/>
          </p:cNvSpPr>
          <p:nvPr>
            <p:ph type="title"/>
          </p:nvPr>
        </p:nvSpPr>
        <p:spPr>
          <a:xfrm>
            <a:off x="1735204" y="325292"/>
            <a:ext cx="7027069" cy="994784"/>
          </a:xfrm>
          <a:prstGeom prst="rect">
            <a:avLst/>
          </a:prstGeom>
        </p:spPr>
        <p:txBody>
          <a:bodyPr vert="horz" wrap="square" lIns="0" tIns="9803" rIns="0" bIns="0" rtlCol="0" anchor="t">
            <a:spAutoFit/>
          </a:bodyPr>
          <a:lstStyle/>
          <a:p>
            <a:pPr marL="10319">
              <a:spcBef>
                <a:spcPts val="77"/>
              </a:spcBef>
            </a:pPr>
            <a:r>
              <a:rPr sz="3200" b="1" spc="-8" dirty="0">
                <a:solidFill>
                  <a:schemeClr val="accent2"/>
                </a:solidFill>
                <a:latin typeface="Calibri Light" panose="020F0302020204030204" pitchFamily="34" charset="0"/>
                <a:cs typeface="Calibri Light" panose="020F0302020204030204" pitchFamily="34" charset="0"/>
              </a:rPr>
              <a:t>Çocuğunuz</a:t>
            </a:r>
            <a:r>
              <a:rPr sz="3200" b="1" spc="12" dirty="0">
                <a:solidFill>
                  <a:schemeClr val="accent2"/>
                </a:solidFill>
                <a:latin typeface="Calibri Light" panose="020F0302020204030204" pitchFamily="34" charset="0"/>
                <a:cs typeface="Calibri Light" panose="020F0302020204030204" pitchFamily="34" charset="0"/>
              </a:rPr>
              <a:t> </a:t>
            </a:r>
            <a:r>
              <a:rPr sz="3200" b="1" spc="-12" dirty="0">
                <a:solidFill>
                  <a:schemeClr val="accent2"/>
                </a:solidFill>
                <a:latin typeface="Calibri Light" panose="020F0302020204030204" pitchFamily="34" charset="0"/>
                <a:cs typeface="Calibri Light" panose="020F0302020204030204" pitchFamily="34" charset="0"/>
              </a:rPr>
              <a:t>Zorbalığa</a:t>
            </a:r>
            <a:r>
              <a:rPr sz="3200" b="1" spc="33" dirty="0">
                <a:solidFill>
                  <a:schemeClr val="accent2"/>
                </a:solidFill>
                <a:latin typeface="Calibri Light" panose="020F0302020204030204" pitchFamily="34" charset="0"/>
                <a:cs typeface="Calibri Light" panose="020F0302020204030204" pitchFamily="34" charset="0"/>
              </a:rPr>
              <a:t> </a:t>
            </a:r>
            <a:r>
              <a:rPr sz="3200" b="1" spc="-28" dirty="0">
                <a:solidFill>
                  <a:schemeClr val="accent2"/>
                </a:solidFill>
                <a:latin typeface="Calibri Light" panose="020F0302020204030204" pitchFamily="34" charset="0"/>
                <a:cs typeface="Calibri Light" panose="020F0302020204030204" pitchFamily="34" charset="0"/>
              </a:rPr>
              <a:t>Tanıklık</a:t>
            </a:r>
            <a:r>
              <a:rPr sz="3200" b="1" spc="41"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Ediyorsa</a:t>
            </a:r>
            <a:r>
              <a:rPr sz="3200" b="1" dirty="0">
                <a:solidFill>
                  <a:schemeClr val="accent2"/>
                </a:solidFill>
                <a:latin typeface="Calibri Light" panose="020F0302020204030204" pitchFamily="34" charset="0"/>
                <a:cs typeface="Calibri Light" panose="020F0302020204030204" pitchFamily="34" charset="0"/>
              </a:rPr>
              <a:t> </a:t>
            </a:r>
            <a:r>
              <a:rPr sz="3200" b="1" spc="-4" dirty="0">
                <a:solidFill>
                  <a:schemeClr val="accent2"/>
                </a:solidFill>
                <a:latin typeface="Calibri Light" panose="020F0302020204030204" pitchFamily="34" charset="0"/>
                <a:cs typeface="Calibri Light" panose="020F0302020204030204" pitchFamily="34" charset="0"/>
              </a:rPr>
              <a:t>Neler</a:t>
            </a:r>
            <a:r>
              <a:rPr sz="3200" b="1" spc="41" dirty="0">
                <a:solidFill>
                  <a:schemeClr val="accent2"/>
                </a:solidFill>
                <a:latin typeface="Calibri Light" panose="020F0302020204030204" pitchFamily="34" charset="0"/>
                <a:cs typeface="Calibri Light" panose="020F0302020204030204" pitchFamily="34" charset="0"/>
              </a:rPr>
              <a:t> </a:t>
            </a:r>
            <a:r>
              <a:rPr sz="3200" b="1" spc="-16" dirty="0">
                <a:solidFill>
                  <a:schemeClr val="accent2"/>
                </a:solidFill>
                <a:latin typeface="Calibri Light" panose="020F0302020204030204" pitchFamily="34" charset="0"/>
                <a:cs typeface="Calibri Light" panose="020F0302020204030204" pitchFamily="34" charset="0"/>
              </a:rPr>
              <a:t>Yapabilirsiniz?</a:t>
            </a:r>
            <a:endParaRPr sz="3200" dirty="0">
              <a:solidFill>
                <a:schemeClr val="accent2"/>
              </a:solidFill>
              <a:latin typeface="Calibri Light" panose="020F0302020204030204" pitchFamily="34" charset="0"/>
              <a:cs typeface="Calibri Light" panose="020F0302020204030204" pitchFamily="34" charset="0"/>
            </a:endParaRPr>
          </a:p>
        </p:txBody>
      </p:sp>
      <p:sp>
        <p:nvSpPr>
          <p:cNvPr id="8" name="object 8"/>
          <p:cNvSpPr txBox="1"/>
          <p:nvPr/>
        </p:nvSpPr>
        <p:spPr>
          <a:xfrm>
            <a:off x="1621901" y="1832998"/>
            <a:ext cx="3940215" cy="310502"/>
          </a:xfrm>
          <a:prstGeom prst="rect">
            <a:avLst/>
          </a:prstGeom>
        </p:spPr>
        <p:txBody>
          <a:bodyPr vert="horz" wrap="square" lIns="0" tIns="10319" rIns="0" bIns="0" rtlCol="0">
            <a:spAutoFit/>
          </a:bodyPr>
          <a:lstStyle/>
          <a:p>
            <a:pPr marL="10319">
              <a:spcBef>
                <a:spcPts val="81"/>
              </a:spcBef>
            </a:pPr>
            <a:r>
              <a:rPr sz="1950" b="1" spc="-4" dirty="0">
                <a:solidFill>
                  <a:srgbClr val="EC7C30"/>
                </a:solidFill>
                <a:latin typeface="Calibri"/>
                <a:cs typeface="Calibri"/>
              </a:rPr>
              <a:t>Çocuğunuzla</a:t>
            </a:r>
            <a:r>
              <a:rPr sz="1950" b="1" spc="-20" dirty="0">
                <a:solidFill>
                  <a:srgbClr val="EC7C30"/>
                </a:solidFill>
                <a:latin typeface="Calibri"/>
                <a:cs typeface="Calibri"/>
              </a:rPr>
              <a:t> </a:t>
            </a:r>
            <a:r>
              <a:rPr sz="1950" b="1" spc="-12" dirty="0">
                <a:solidFill>
                  <a:srgbClr val="EC7C30"/>
                </a:solidFill>
                <a:latin typeface="Calibri"/>
                <a:cs typeface="Calibri"/>
              </a:rPr>
              <a:t>konuşun</a:t>
            </a:r>
            <a:r>
              <a:rPr sz="1950" b="1" spc="-20" dirty="0">
                <a:solidFill>
                  <a:srgbClr val="EC7C30"/>
                </a:solidFill>
                <a:latin typeface="Calibri"/>
                <a:cs typeface="Calibri"/>
              </a:rPr>
              <a:t> </a:t>
            </a:r>
            <a:r>
              <a:rPr sz="1950" b="1" spc="-12" dirty="0">
                <a:solidFill>
                  <a:srgbClr val="EC7C30"/>
                </a:solidFill>
                <a:latin typeface="Calibri"/>
                <a:cs typeface="Calibri"/>
              </a:rPr>
              <a:t>ve </a:t>
            </a:r>
            <a:r>
              <a:rPr sz="1950" b="1" dirty="0">
                <a:solidFill>
                  <a:srgbClr val="EC7C30"/>
                </a:solidFill>
                <a:latin typeface="Calibri"/>
                <a:cs typeface="Calibri"/>
              </a:rPr>
              <a:t>onu</a:t>
            </a:r>
            <a:r>
              <a:rPr sz="1950" b="1" spc="-16" dirty="0">
                <a:solidFill>
                  <a:srgbClr val="EC7C30"/>
                </a:solidFill>
                <a:latin typeface="Calibri"/>
                <a:cs typeface="Calibri"/>
              </a:rPr>
              <a:t> </a:t>
            </a:r>
            <a:r>
              <a:rPr sz="1950" b="1" spc="-4" dirty="0">
                <a:solidFill>
                  <a:srgbClr val="EC7C30"/>
                </a:solidFill>
                <a:latin typeface="Calibri"/>
                <a:cs typeface="Calibri"/>
              </a:rPr>
              <a:t>dinleyin.</a:t>
            </a:r>
            <a:endParaRPr sz="195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0048" y="713270"/>
            <a:ext cx="2485529" cy="687528"/>
          </a:xfrm>
          <a:prstGeom prst="rect">
            <a:avLst/>
          </a:prstGeom>
        </p:spPr>
        <p:txBody>
          <a:bodyPr vert="horz" wrap="square" lIns="0" tIns="10319" rIns="0" bIns="0" rtlCol="0" anchor="t">
            <a:spAutoFit/>
          </a:bodyPr>
          <a:lstStyle/>
          <a:p>
            <a:pPr marL="10319">
              <a:spcBef>
                <a:spcPts val="81"/>
              </a:spcBef>
            </a:pPr>
            <a:r>
              <a:rPr sz="4400" spc="-33" dirty="0">
                <a:solidFill>
                  <a:schemeClr val="accent2"/>
                </a:solidFill>
                <a:uFill>
                  <a:solidFill>
                    <a:srgbClr val="000000"/>
                  </a:solidFill>
                </a:uFill>
                <a:latin typeface="MV Boli" panose="02000500030200090000" pitchFamily="2" charset="0"/>
                <a:cs typeface="MV Boli" panose="02000500030200090000" pitchFamily="2" charset="0"/>
              </a:rPr>
              <a:t>Ö</a:t>
            </a:r>
            <a:r>
              <a:rPr sz="4400" spc="-16" dirty="0">
                <a:solidFill>
                  <a:schemeClr val="accent2"/>
                </a:solidFill>
                <a:uFill>
                  <a:solidFill>
                    <a:srgbClr val="000000"/>
                  </a:solidFill>
                </a:uFill>
                <a:latin typeface="MV Boli" panose="02000500030200090000" pitchFamily="2" charset="0"/>
                <a:cs typeface="MV Boli" panose="02000500030200090000" pitchFamily="2" charset="0"/>
              </a:rPr>
              <a:t>r</a:t>
            </a:r>
            <a:r>
              <a:rPr sz="4400" spc="-37" dirty="0">
                <a:solidFill>
                  <a:schemeClr val="accent2"/>
                </a:solidFill>
                <a:uFill>
                  <a:solidFill>
                    <a:srgbClr val="000000"/>
                  </a:solidFill>
                </a:uFill>
                <a:latin typeface="MV Boli" panose="02000500030200090000" pitchFamily="2" charset="0"/>
                <a:cs typeface="MV Boli" panose="02000500030200090000" pitchFamily="2" charset="0"/>
              </a:rPr>
              <a:t>n</a:t>
            </a:r>
            <a:r>
              <a:rPr sz="4400" spc="-33" dirty="0">
                <a:solidFill>
                  <a:schemeClr val="accent2"/>
                </a:solidFill>
                <a:uFill>
                  <a:solidFill>
                    <a:srgbClr val="000000"/>
                  </a:solidFill>
                </a:uFill>
                <a:latin typeface="MV Boli" panose="02000500030200090000" pitchFamily="2" charset="0"/>
                <a:cs typeface="MV Boli" panose="02000500030200090000" pitchFamily="2" charset="0"/>
              </a:rPr>
              <a:t>e</a:t>
            </a:r>
            <a:r>
              <a:rPr sz="4400" spc="-37" dirty="0">
                <a:solidFill>
                  <a:schemeClr val="accent2"/>
                </a:solidFill>
                <a:uFill>
                  <a:solidFill>
                    <a:srgbClr val="000000"/>
                  </a:solidFill>
                </a:uFill>
                <a:latin typeface="MV Boli" panose="02000500030200090000" pitchFamily="2" charset="0"/>
                <a:cs typeface="MV Boli" panose="02000500030200090000" pitchFamily="2" charset="0"/>
              </a:rPr>
              <a:t>k</a:t>
            </a:r>
            <a:r>
              <a:rPr sz="4400" spc="-20" dirty="0">
                <a:solidFill>
                  <a:schemeClr val="accent2"/>
                </a:solidFill>
                <a:uFill>
                  <a:solidFill>
                    <a:srgbClr val="000000"/>
                  </a:solidFill>
                </a:uFill>
                <a:latin typeface="MV Boli" panose="02000500030200090000" pitchFamily="2" charset="0"/>
                <a:cs typeface="MV Boli" panose="02000500030200090000" pitchFamily="2" charset="0"/>
              </a:rPr>
              <a:t>l</a:t>
            </a:r>
            <a:r>
              <a:rPr sz="4400" spc="-24" dirty="0">
                <a:solidFill>
                  <a:schemeClr val="accent2"/>
                </a:solidFill>
                <a:uFill>
                  <a:solidFill>
                    <a:srgbClr val="000000"/>
                  </a:solidFill>
                </a:uFill>
                <a:latin typeface="MV Boli" panose="02000500030200090000" pitchFamily="2" charset="0"/>
                <a:cs typeface="MV Boli" panose="02000500030200090000" pitchFamily="2" charset="0"/>
              </a:rPr>
              <a:t>e</a:t>
            </a:r>
            <a:r>
              <a:rPr sz="4400" dirty="0">
                <a:solidFill>
                  <a:schemeClr val="accent2"/>
                </a:solidFill>
                <a:uFill>
                  <a:solidFill>
                    <a:srgbClr val="000000"/>
                  </a:solidFill>
                </a:uFill>
                <a:latin typeface="MV Boli" panose="02000500030200090000" pitchFamily="2" charset="0"/>
                <a:cs typeface="MV Boli" panose="02000500030200090000" pitchFamily="2" charset="0"/>
              </a:rPr>
              <a:t>r</a:t>
            </a:r>
            <a:endParaRPr sz="4400" dirty="0">
              <a:solidFill>
                <a:schemeClr val="accent2"/>
              </a:solidFill>
              <a:latin typeface="MV Boli" panose="02000500030200090000" pitchFamily="2" charset="0"/>
              <a:cs typeface="MV Boli" panose="02000500030200090000" pitchFamily="2" charset="0"/>
            </a:endParaRPr>
          </a:p>
        </p:txBody>
      </p:sp>
      <p:sp>
        <p:nvSpPr>
          <p:cNvPr id="3" name="object 3"/>
          <p:cNvSpPr txBox="1"/>
          <p:nvPr/>
        </p:nvSpPr>
        <p:spPr>
          <a:xfrm>
            <a:off x="1673133" y="1661426"/>
            <a:ext cx="4971058" cy="4189008"/>
          </a:xfrm>
          <a:prstGeom prst="rect">
            <a:avLst/>
          </a:prstGeom>
        </p:spPr>
        <p:txBody>
          <a:bodyPr vert="horz" wrap="square" lIns="0" tIns="43855" rIns="0" bIns="0" rtlCol="0">
            <a:spAutoFit/>
          </a:bodyPr>
          <a:lstStyle/>
          <a:p>
            <a:pPr marL="196056" marR="4128" indent="-186253">
              <a:lnSpc>
                <a:spcPts val="2104"/>
              </a:lnSpc>
              <a:spcBef>
                <a:spcPts val="345"/>
              </a:spcBef>
              <a:buFont typeface="Arial MT"/>
              <a:buChar char="•"/>
              <a:tabLst>
                <a:tab pos="196572" algn="l"/>
              </a:tabLst>
            </a:pPr>
            <a:r>
              <a:rPr lang="tr-TR" b="1" i="1" spc="-8" dirty="0">
                <a:latin typeface="+mj-lt"/>
                <a:cs typeface="Calibri"/>
              </a:rPr>
              <a:t>Hakan </a:t>
            </a:r>
            <a:r>
              <a:rPr lang="tr-TR" b="1" i="1" spc="-4" dirty="0">
                <a:latin typeface="+mj-lt"/>
                <a:cs typeface="Calibri"/>
              </a:rPr>
              <a:t>sınıf arkadaşı </a:t>
            </a:r>
            <a:r>
              <a:rPr lang="tr-TR" b="1" i="1" spc="-8" dirty="0">
                <a:latin typeface="+mj-lt"/>
                <a:cs typeface="Calibri"/>
              </a:rPr>
              <a:t>Ali’ye sürekli </a:t>
            </a:r>
            <a:r>
              <a:rPr lang="tr-TR" b="1" i="1" spc="-20" dirty="0">
                <a:latin typeface="+mj-lt"/>
                <a:cs typeface="Calibri"/>
              </a:rPr>
              <a:t>‘şişko’ </a:t>
            </a:r>
            <a:r>
              <a:rPr lang="tr-TR" b="1" i="1" spc="-8" dirty="0">
                <a:latin typeface="+mj-lt"/>
                <a:cs typeface="Calibri"/>
              </a:rPr>
              <a:t>diyerek </a:t>
            </a:r>
            <a:r>
              <a:rPr lang="tr-TR" b="1" i="1" spc="-431" dirty="0">
                <a:latin typeface="+mj-lt"/>
                <a:cs typeface="Calibri"/>
              </a:rPr>
              <a:t> </a:t>
            </a:r>
            <a:r>
              <a:rPr lang="tr-TR" b="1" i="1" spc="-12" dirty="0">
                <a:latin typeface="+mj-lt"/>
                <a:cs typeface="Calibri"/>
              </a:rPr>
              <a:t>dalga</a:t>
            </a:r>
            <a:r>
              <a:rPr lang="tr-TR" b="1" i="1" spc="-4" dirty="0">
                <a:latin typeface="+mj-lt"/>
                <a:cs typeface="Calibri"/>
              </a:rPr>
              <a:t> </a:t>
            </a:r>
            <a:r>
              <a:rPr lang="tr-TR" b="1" i="1" spc="-20" dirty="0">
                <a:latin typeface="+mj-lt"/>
                <a:cs typeface="Calibri"/>
              </a:rPr>
              <a:t>geçmektedir.</a:t>
            </a:r>
            <a:r>
              <a:rPr lang="tr-TR" b="1" i="1" spc="-41" dirty="0">
                <a:latin typeface="+mj-lt"/>
                <a:cs typeface="Calibri"/>
              </a:rPr>
              <a:t> </a:t>
            </a:r>
            <a:r>
              <a:rPr lang="tr-TR" b="1" i="1" dirty="0">
                <a:latin typeface="+mj-lt"/>
                <a:cs typeface="Calibri"/>
              </a:rPr>
              <a:t>Ali</a:t>
            </a:r>
            <a:r>
              <a:rPr lang="tr-TR" b="1" i="1" spc="-12" dirty="0">
                <a:latin typeface="+mj-lt"/>
                <a:cs typeface="Calibri"/>
              </a:rPr>
              <a:t> </a:t>
            </a:r>
            <a:r>
              <a:rPr lang="tr-TR" b="1" i="1" spc="-4" dirty="0">
                <a:latin typeface="+mj-lt"/>
                <a:cs typeface="Calibri"/>
              </a:rPr>
              <a:t>bu</a:t>
            </a:r>
            <a:r>
              <a:rPr lang="tr-TR" b="1" i="1" spc="-8" dirty="0">
                <a:latin typeface="+mj-lt"/>
                <a:cs typeface="Calibri"/>
              </a:rPr>
              <a:t> </a:t>
            </a:r>
            <a:r>
              <a:rPr lang="tr-TR" b="1" i="1" spc="-4" dirty="0">
                <a:latin typeface="+mj-lt"/>
                <a:cs typeface="Calibri"/>
              </a:rPr>
              <a:t>duruma </a:t>
            </a:r>
            <a:r>
              <a:rPr lang="tr-TR" b="1" i="1" spc="-12" dirty="0">
                <a:latin typeface="+mj-lt"/>
                <a:cs typeface="Calibri"/>
              </a:rPr>
              <a:t>ağlayarak</a:t>
            </a:r>
            <a:endParaRPr lang="tr-TR" b="1" i="1" dirty="0">
              <a:latin typeface="+mj-lt"/>
              <a:cs typeface="Calibri"/>
            </a:endParaRPr>
          </a:p>
          <a:p>
            <a:pPr marL="196056" marR="316270">
              <a:lnSpc>
                <a:spcPts val="2104"/>
              </a:lnSpc>
              <a:spcBef>
                <a:spcPts val="4"/>
              </a:spcBef>
            </a:pPr>
            <a:r>
              <a:rPr lang="tr-TR" b="1" i="1" spc="-4" dirty="0">
                <a:latin typeface="+mj-lt"/>
                <a:cs typeface="Calibri"/>
              </a:rPr>
              <a:t>tepki </a:t>
            </a:r>
            <a:r>
              <a:rPr lang="tr-TR" b="1" i="1" spc="-12" dirty="0">
                <a:latin typeface="+mj-lt"/>
                <a:cs typeface="Calibri"/>
              </a:rPr>
              <a:t>verse </a:t>
            </a:r>
            <a:r>
              <a:rPr lang="tr-TR" b="1" i="1" spc="-4" dirty="0">
                <a:latin typeface="+mj-lt"/>
                <a:cs typeface="Calibri"/>
              </a:rPr>
              <a:t>bile </a:t>
            </a:r>
            <a:r>
              <a:rPr lang="tr-TR" b="1" i="1" spc="-8" dirty="0">
                <a:latin typeface="+mj-lt"/>
                <a:cs typeface="Calibri"/>
              </a:rPr>
              <a:t>Hakan </a:t>
            </a:r>
            <a:r>
              <a:rPr lang="tr-TR" b="1" i="1" spc="-4" dirty="0">
                <a:latin typeface="+mj-lt"/>
                <a:cs typeface="Calibri"/>
              </a:rPr>
              <a:t>bu </a:t>
            </a:r>
            <a:r>
              <a:rPr lang="tr-TR" b="1" i="1" spc="-8" dirty="0">
                <a:latin typeface="+mj-lt"/>
                <a:cs typeface="Calibri"/>
              </a:rPr>
              <a:t>davranışına </a:t>
            </a:r>
            <a:r>
              <a:rPr lang="tr-TR" b="1" i="1" spc="-12" dirty="0">
                <a:latin typeface="+mj-lt"/>
                <a:cs typeface="Calibri"/>
              </a:rPr>
              <a:t>devam </a:t>
            </a:r>
            <a:r>
              <a:rPr lang="tr-TR" b="1" i="1" spc="-431" dirty="0">
                <a:latin typeface="+mj-lt"/>
                <a:cs typeface="Calibri"/>
              </a:rPr>
              <a:t> </a:t>
            </a:r>
            <a:r>
              <a:rPr lang="tr-TR" b="1" i="1" spc="-20" dirty="0">
                <a:latin typeface="+mj-lt"/>
                <a:cs typeface="Calibri"/>
              </a:rPr>
              <a:t>etmektedir.</a:t>
            </a:r>
            <a:endParaRPr lang="tr-TR" b="1" i="1" dirty="0">
              <a:latin typeface="+mj-lt"/>
              <a:cs typeface="Calibri"/>
            </a:endParaRPr>
          </a:p>
          <a:p>
            <a:pPr>
              <a:lnSpc>
                <a:spcPct val="100000"/>
              </a:lnSpc>
            </a:pPr>
            <a:endParaRPr lang="tr-TR" b="1" i="1" dirty="0">
              <a:latin typeface="+mj-lt"/>
              <a:cs typeface="Calibri"/>
            </a:endParaRPr>
          </a:p>
          <a:p>
            <a:pPr marL="196056" marR="402431" indent="-186253">
              <a:lnSpc>
                <a:spcPts val="2104"/>
              </a:lnSpc>
              <a:spcBef>
                <a:spcPts val="1361"/>
              </a:spcBef>
              <a:buFont typeface="Arial MT"/>
              <a:buChar char="•"/>
              <a:tabLst>
                <a:tab pos="196572" algn="l"/>
              </a:tabLst>
            </a:pPr>
            <a:r>
              <a:rPr lang="tr-TR" b="1" i="1" spc="-12" dirty="0">
                <a:latin typeface="+mj-lt"/>
                <a:cs typeface="Calibri"/>
              </a:rPr>
              <a:t>Ayşe, </a:t>
            </a:r>
            <a:r>
              <a:rPr lang="tr-TR" b="1" i="1" dirty="0">
                <a:latin typeface="+mj-lt"/>
                <a:cs typeface="Calibri"/>
              </a:rPr>
              <a:t>Aslı </a:t>
            </a:r>
            <a:r>
              <a:rPr lang="tr-TR" b="1" i="1" spc="-12" dirty="0">
                <a:latin typeface="+mj-lt"/>
                <a:cs typeface="Calibri"/>
              </a:rPr>
              <a:t>ve </a:t>
            </a:r>
            <a:r>
              <a:rPr lang="tr-TR" b="1" i="1" dirty="0">
                <a:latin typeface="+mj-lt"/>
                <a:cs typeface="Calibri"/>
              </a:rPr>
              <a:t>Nazlı, </a:t>
            </a:r>
            <a:r>
              <a:rPr lang="tr-TR" b="1" i="1" spc="-4" dirty="0">
                <a:latin typeface="+mj-lt"/>
                <a:cs typeface="Calibri"/>
              </a:rPr>
              <a:t>sınıf arkadaşları </a:t>
            </a:r>
            <a:r>
              <a:rPr lang="tr-TR" b="1" i="1" spc="-16" dirty="0">
                <a:latin typeface="+mj-lt"/>
                <a:cs typeface="Calibri"/>
              </a:rPr>
              <a:t>Fatma’yı </a:t>
            </a:r>
            <a:r>
              <a:rPr lang="tr-TR" b="1" i="1" spc="-431" dirty="0">
                <a:latin typeface="+mj-lt"/>
                <a:cs typeface="Calibri"/>
              </a:rPr>
              <a:t> </a:t>
            </a:r>
            <a:r>
              <a:rPr lang="tr-TR" b="1" i="1" spc="-12" dirty="0">
                <a:latin typeface="+mj-lt"/>
                <a:cs typeface="Calibri"/>
              </a:rPr>
              <a:t>okul </a:t>
            </a:r>
            <a:r>
              <a:rPr lang="tr-TR" b="1" i="1" spc="-4" dirty="0">
                <a:latin typeface="+mj-lt"/>
                <a:cs typeface="Calibri"/>
              </a:rPr>
              <a:t>dönemi başladığından beri oyuna </a:t>
            </a:r>
            <a:r>
              <a:rPr lang="tr-TR" b="1" i="1" dirty="0">
                <a:latin typeface="+mj-lt"/>
                <a:cs typeface="Calibri"/>
              </a:rPr>
              <a:t> </a:t>
            </a:r>
            <a:r>
              <a:rPr lang="tr-TR" b="1" i="1" spc="-4" dirty="0">
                <a:latin typeface="+mj-lt"/>
                <a:cs typeface="Calibri"/>
              </a:rPr>
              <a:t>almamakta</a:t>
            </a:r>
            <a:r>
              <a:rPr lang="tr-TR" b="1" i="1" spc="-37" dirty="0">
                <a:latin typeface="+mj-lt"/>
                <a:cs typeface="Calibri"/>
              </a:rPr>
              <a:t> </a:t>
            </a:r>
            <a:r>
              <a:rPr lang="tr-TR" b="1" i="1" spc="-12" dirty="0">
                <a:latin typeface="+mj-lt"/>
                <a:cs typeface="Calibri"/>
              </a:rPr>
              <a:t>ve</a:t>
            </a:r>
            <a:r>
              <a:rPr lang="tr-TR" b="1" i="1" dirty="0">
                <a:latin typeface="+mj-lt"/>
                <a:cs typeface="Calibri"/>
              </a:rPr>
              <a:t> </a:t>
            </a:r>
            <a:r>
              <a:rPr lang="tr-TR" b="1" i="1" spc="-20" dirty="0">
                <a:latin typeface="+mj-lt"/>
                <a:cs typeface="Calibri"/>
              </a:rPr>
              <a:t>dışlamaktadır.</a:t>
            </a:r>
            <a:endParaRPr lang="tr-TR" b="1" i="1" dirty="0">
              <a:latin typeface="+mj-lt"/>
              <a:cs typeface="Calibri"/>
            </a:endParaRPr>
          </a:p>
          <a:p>
            <a:pPr>
              <a:lnSpc>
                <a:spcPct val="100000"/>
              </a:lnSpc>
              <a:buFont typeface="Arial MT"/>
              <a:buChar char="•"/>
            </a:pPr>
            <a:endParaRPr lang="tr-TR" b="1" i="1" dirty="0">
              <a:latin typeface="+mj-lt"/>
              <a:cs typeface="Calibri"/>
            </a:endParaRPr>
          </a:p>
          <a:p>
            <a:pPr marL="196056" marR="14962" indent="-186253">
              <a:lnSpc>
                <a:spcPts val="2104"/>
              </a:lnSpc>
              <a:spcBef>
                <a:spcPts val="1361"/>
              </a:spcBef>
              <a:buFont typeface="Arial MT"/>
              <a:buChar char="•"/>
              <a:tabLst>
                <a:tab pos="196572" algn="l"/>
              </a:tabLst>
            </a:pPr>
            <a:r>
              <a:rPr lang="tr-TR" b="1" i="1" dirty="0">
                <a:latin typeface="+mj-lt"/>
                <a:cs typeface="Calibri"/>
              </a:rPr>
              <a:t>Mehmet </a:t>
            </a:r>
            <a:r>
              <a:rPr lang="tr-TR" b="1" i="1" spc="-8" dirty="0">
                <a:latin typeface="+mj-lt"/>
                <a:cs typeface="Calibri"/>
              </a:rPr>
              <a:t>kendisinden </a:t>
            </a:r>
            <a:r>
              <a:rPr lang="tr-TR" b="1" i="1" spc="-4" dirty="0">
                <a:latin typeface="+mj-lt"/>
                <a:cs typeface="Calibri"/>
              </a:rPr>
              <a:t>daha </a:t>
            </a:r>
            <a:r>
              <a:rPr lang="tr-TR" b="1" i="1" dirty="0">
                <a:latin typeface="+mj-lt"/>
                <a:cs typeface="Calibri"/>
              </a:rPr>
              <a:t>çelimsiz </a:t>
            </a:r>
            <a:r>
              <a:rPr lang="tr-TR" b="1" i="1" spc="-4" dirty="0">
                <a:latin typeface="+mj-lt"/>
                <a:cs typeface="Calibri"/>
              </a:rPr>
              <a:t>olan </a:t>
            </a:r>
            <a:r>
              <a:rPr lang="tr-TR" b="1" i="1" spc="-12" dirty="0">
                <a:latin typeface="+mj-lt"/>
                <a:cs typeface="Calibri"/>
              </a:rPr>
              <a:t>Can’ı </a:t>
            </a:r>
            <a:r>
              <a:rPr lang="tr-TR" b="1" i="1" spc="-8" dirty="0">
                <a:latin typeface="+mj-lt"/>
                <a:cs typeface="Calibri"/>
              </a:rPr>
              <a:t> sürekli </a:t>
            </a:r>
            <a:r>
              <a:rPr lang="tr-TR" b="1" i="1" spc="-20" dirty="0">
                <a:latin typeface="+mj-lt"/>
                <a:cs typeface="Calibri"/>
              </a:rPr>
              <a:t>itmektedir. </a:t>
            </a:r>
            <a:r>
              <a:rPr lang="tr-TR" b="1" i="1" spc="-4" dirty="0">
                <a:latin typeface="+mj-lt"/>
                <a:cs typeface="Calibri"/>
              </a:rPr>
              <a:t>Can </a:t>
            </a:r>
            <a:r>
              <a:rPr lang="tr-TR" b="1" i="1" spc="-12" dirty="0">
                <a:latin typeface="+mj-lt"/>
                <a:cs typeface="Calibri"/>
              </a:rPr>
              <a:t>yere </a:t>
            </a:r>
            <a:r>
              <a:rPr lang="tr-TR" b="1" i="1" spc="-4" dirty="0">
                <a:latin typeface="+mj-lt"/>
                <a:cs typeface="Calibri"/>
              </a:rPr>
              <a:t>düştüğünde </a:t>
            </a:r>
            <a:r>
              <a:rPr lang="tr-TR" b="1" i="1" dirty="0">
                <a:latin typeface="+mj-lt"/>
                <a:cs typeface="Calibri"/>
              </a:rPr>
              <a:t>ise </a:t>
            </a:r>
            <a:r>
              <a:rPr lang="tr-TR" b="1" i="1" spc="-4" dirty="0">
                <a:latin typeface="+mj-lt"/>
                <a:cs typeface="Calibri"/>
              </a:rPr>
              <a:t>ona </a:t>
            </a:r>
            <a:r>
              <a:rPr lang="tr-TR" b="1" i="1" spc="-431" dirty="0">
                <a:latin typeface="+mj-lt"/>
                <a:cs typeface="Calibri"/>
              </a:rPr>
              <a:t> </a:t>
            </a:r>
            <a:r>
              <a:rPr lang="tr-TR" b="1" i="1" spc="-20" dirty="0">
                <a:latin typeface="+mj-lt"/>
                <a:cs typeface="Calibri"/>
              </a:rPr>
              <a:t>gülmektedir</a:t>
            </a:r>
            <a:r>
              <a:rPr lang="tr-TR" b="1" i="1" spc="-20" dirty="0">
                <a:latin typeface="Century Gothic (Gövde)"/>
                <a:cs typeface="Calibri"/>
              </a:rPr>
              <a:t>.</a:t>
            </a:r>
            <a:endParaRPr lang="tr-TR" b="1" i="1" dirty="0">
              <a:latin typeface="Century Gothic (Gövde)"/>
              <a:cs typeface="Calibri"/>
            </a:endParaRPr>
          </a:p>
        </p:txBody>
      </p:sp>
      <p:pic>
        <p:nvPicPr>
          <p:cNvPr id="4" name="object 4"/>
          <p:cNvPicPr/>
          <p:nvPr/>
        </p:nvPicPr>
        <p:blipFill>
          <a:blip r:embed="rId2" cstate="print"/>
          <a:stretch>
            <a:fillRect/>
          </a:stretch>
        </p:blipFill>
        <p:spPr>
          <a:xfrm>
            <a:off x="6935953" y="1440174"/>
            <a:ext cx="2195417" cy="1410367"/>
          </a:xfrm>
          <a:prstGeom prst="rect">
            <a:avLst/>
          </a:prstGeom>
        </p:spPr>
      </p:pic>
      <p:pic>
        <p:nvPicPr>
          <p:cNvPr id="5" name="object 5"/>
          <p:cNvPicPr/>
          <p:nvPr/>
        </p:nvPicPr>
        <p:blipFill>
          <a:blip r:embed="rId3" cstate="print"/>
          <a:stretch>
            <a:fillRect/>
          </a:stretch>
        </p:blipFill>
        <p:spPr>
          <a:xfrm>
            <a:off x="6313162" y="3076381"/>
            <a:ext cx="2160745" cy="1233297"/>
          </a:xfrm>
          <a:prstGeom prst="rect">
            <a:avLst/>
          </a:prstGeom>
        </p:spPr>
      </p:pic>
      <p:pic>
        <p:nvPicPr>
          <p:cNvPr id="6" name="object 6"/>
          <p:cNvPicPr/>
          <p:nvPr/>
        </p:nvPicPr>
        <p:blipFill>
          <a:blip r:embed="rId4" cstate="print"/>
          <a:stretch>
            <a:fillRect/>
          </a:stretch>
        </p:blipFill>
        <p:spPr>
          <a:xfrm>
            <a:off x="7085009" y="4761357"/>
            <a:ext cx="2295716" cy="1281589"/>
          </a:xfrm>
          <a:prstGeom prst="rect">
            <a:avLst/>
          </a:prstGeom>
        </p:spPr>
      </p:pic>
      <p:sp>
        <p:nvSpPr>
          <p:cNvPr id="7" name="object 7"/>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956">
              <a:lnSpc>
                <a:spcPts val="1007"/>
              </a:lnSpc>
            </a:pPr>
            <a:fld id="{81D60167-4931-47E6-BA6A-407CBD079E47}" type="slidenum">
              <a:rPr lang="tr-TR" smtClean="0"/>
              <a:pPr marL="38100">
                <a:lnSpc>
                  <a:spcPts val="1240"/>
                </a:lnSpc>
              </a:pPr>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0678" y="1245964"/>
            <a:ext cx="8032631" cy="760492"/>
            <a:chOff x="1046988" y="742187"/>
            <a:chExt cx="9886315" cy="935990"/>
          </a:xfrm>
        </p:grpSpPr>
        <p:sp>
          <p:nvSpPr>
            <p:cNvPr id="3" name="object 3"/>
            <p:cNvSpPr/>
            <p:nvPr/>
          </p:nvSpPr>
          <p:spPr>
            <a:xfrm>
              <a:off x="1046988" y="742187"/>
              <a:ext cx="791210" cy="935990"/>
            </a:xfrm>
            <a:custGeom>
              <a:avLst/>
              <a:gdLst/>
              <a:ahLst/>
              <a:cxnLst/>
              <a:rect l="l" t="t" r="r" b="b"/>
              <a:pathLst>
                <a:path w="791210" h="935989">
                  <a:moveTo>
                    <a:pt x="790956" y="0"/>
                  </a:moveTo>
                  <a:lnTo>
                    <a:pt x="395478" y="275971"/>
                  </a:lnTo>
                  <a:lnTo>
                    <a:pt x="0" y="0"/>
                  </a:lnTo>
                  <a:lnTo>
                    <a:pt x="0" y="659764"/>
                  </a:lnTo>
                  <a:lnTo>
                    <a:pt x="395478" y="935736"/>
                  </a:lnTo>
                  <a:lnTo>
                    <a:pt x="790956" y="659764"/>
                  </a:lnTo>
                  <a:lnTo>
                    <a:pt x="790956" y="0"/>
                  </a:lnTo>
                  <a:close/>
                </a:path>
              </a:pathLst>
            </a:custGeom>
            <a:solidFill>
              <a:srgbClr val="EC7C30"/>
            </a:solidFill>
          </p:spPr>
          <p:txBody>
            <a:bodyPr wrap="square" lIns="0" tIns="0" rIns="0" bIns="0" rtlCol="0"/>
            <a:lstStyle/>
            <a:p>
              <a:endParaRPr sz="1463"/>
            </a:p>
          </p:txBody>
        </p:sp>
        <p:sp>
          <p:nvSpPr>
            <p:cNvPr id="4" name="object 4"/>
            <p:cNvSpPr/>
            <p:nvPr/>
          </p:nvSpPr>
          <p:spPr>
            <a:xfrm>
              <a:off x="1837944" y="755903"/>
              <a:ext cx="9089390" cy="647700"/>
            </a:xfrm>
            <a:custGeom>
              <a:avLst/>
              <a:gdLst/>
              <a:ahLst/>
              <a:cxnLst/>
              <a:rect l="l" t="t" r="r" b="b"/>
              <a:pathLst>
                <a:path w="9089390" h="647700">
                  <a:moveTo>
                    <a:pt x="0" y="107950"/>
                  </a:moveTo>
                  <a:lnTo>
                    <a:pt x="8491" y="65954"/>
                  </a:lnTo>
                  <a:lnTo>
                    <a:pt x="31638" y="31638"/>
                  </a:lnTo>
                  <a:lnTo>
                    <a:pt x="65954" y="8491"/>
                  </a:lnTo>
                  <a:lnTo>
                    <a:pt x="107950" y="0"/>
                  </a:lnTo>
                  <a:lnTo>
                    <a:pt x="8981186" y="0"/>
                  </a:lnTo>
                  <a:lnTo>
                    <a:pt x="9023181" y="8491"/>
                  </a:lnTo>
                  <a:lnTo>
                    <a:pt x="9057497" y="31638"/>
                  </a:lnTo>
                  <a:lnTo>
                    <a:pt x="9080644" y="65954"/>
                  </a:lnTo>
                  <a:lnTo>
                    <a:pt x="9089136" y="107950"/>
                  </a:lnTo>
                  <a:lnTo>
                    <a:pt x="9089136" y="539750"/>
                  </a:lnTo>
                  <a:lnTo>
                    <a:pt x="9080644" y="581745"/>
                  </a:lnTo>
                  <a:lnTo>
                    <a:pt x="9057497" y="616061"/>
                  </a:lnTo>
                  <a:lnTo>
                    <a:pt x="9023181" y="639208"/>
                  </a:lnTo>
                  <a:lnTo>
                    <a:pt x="8981186" y="647700"/>
                  </a:lnTo>
                  <a:lnTo>
                    <a:pt x="107950" y="647700"/>
                  </a:lnTo>
                  <a:lnTo>
                    <a:pt x="65954" y="639208"/>
                  </a:lnTo>
                  <a:lnTo>
                    <a:pt x="31638" y="616061"/>
                  </a:lnTo>
                  <a:lnTo>
                    <a:pt x="8491" y="581745"/>
                  </a:lnTo>
                  <a:lnTo>
                    <a:pt x="0" y="539750"/>
                  </a:lnTo>
                  <a:lnTo>
                    <a:pt x="0" y="107950"/>
                  </a:lnTo>
                  <a:close/>
                </a:path>
              </a:pathLst>
            </a:custGeom>
            <a:ln w="12192">
              <a:solidFill>
                <a:srgbClr val="EC7C30"/>
              </a:solidFill>
            </a:ln>
          </p:spPr>
          <p:txBody>
            <a:bodyPr wrap="square" lIns="0" tIns="0" rIns="0" bIns="0" rtlCol="0"/>
            <a:lstStyle/>
            <a:p>
              <a:endParaRPr sz="1463"/>
            </a:p>
          </p:txBody>
        </p:sp>
      </p:grpSp>
      <p:sp>
        <p:nvSpPr>
          <p:cNvPr id="5" name="object 5"/>
          <p:cNvSpPr txBox="1"/>
          <p:nvPr/>
        </p:nvSpPr>
        <p:spPr>
          <a:xfrm>
            <a:off x="1082333" y="1476589"/>
            <a:ext cx="270867" cy="411050"/>
          </a:xfrm>
          <a:prstGeom prst="rect">
            <a:avLst/>
          </a:prstGeom>
        </p:spPr>
        <p:txBody>
          <a:bodyPr vert="horz" wrap="square" lIns="0" tIns="10835" rIns="0" bIns="0" rtlCol="0">
            <a:spAutoFit/>
          </a:bodyPr>
          <a:lstStyle/>
          <a:p>
            <a:pPr marL="10319">
              <a:spcBef>
                <a:spcPts val="85"/>
              </a:spcBef>
            </a:pPr>
            <a:r>
              <a:rPr sz="2600" spc="-4" dirty="0">
                <a:solidFill>
                  <a:srgbClr val="FFFFFF"/>
                </a:solidFill>
                <a:latin typeface="Calibri"/>
                <a:cs typeface="Calibri"/>
              </a:rPr>
              <a:t>2.</a:t>
            </a:r>
            <a:endParaRPr sz="2600">
              <a:latin typeface="Calibri"/>
              <a:cs typeface="Calibri"/>
            </a:endParaRPr>
          </a:p>
        </p:txBody>
      </p:sp>
      <p:sp>
        <p:nvSpPr>
          <p:cNvPr id="6" name="object 6"/>
          <p:cNvSpPr txBox="1"/>
          <p:nvPr/>
        </p:nvSpPr>
        <p:spPr>
          <a:xfrm>
            <a:off x="1699188" y="1343889"/>
            <a:ext cx="6662817" cy="310502"/>
          </a:xfrm>
          <a:prstGeom prst="rect">
            <a:avLst/>
          </a:prstGeom>
        </p:spPr>
        <p:txBody>
          <a:bodyPr vert="horz" wrap="square" lIns="0" tIns="10319" rIns="0" bIns="0" rtlCol="0">
            <a:spAutoFit/>
          </a:bodyPr>
          <a:lstStyle/>
          <a:p>
            <a:pPr marL="10319">
              <a:spcBef>
                <a:spcPts val="81"/>
              </a:spcBef>
            </a:pPr>
            <a:r>
              <a:rPr sz="1950" b="1" dirty="0">
                <a:solidFill>
                  <a:srgbClr val="EC7C30"/>
                </a:solidFill>
                <a:latin typeface="Calibri"/>
                <a:cs typeface="Calibri"/>
              </a:rPr>
              <a:t>Neler</a:t>
            </a:r>
            <a:r>
              <a:rPr sz="1950" b="1" spc="-12" dirty="0">
                <a:solidFill>
                  <a:srgbClr val="EC7C30"/>
                </a:solidFill>
                <a:latin typeface="Calibri"/>
                <a:cs typeface="Calibri"/>
              </a:rPr>
              <a:t> </a:t>
            </a:r>
            <a:r>
              <a:rPr sz="1950" b="1" spc="-4" dirty="0">
                <a:solidFill>
                  <a:srgbClr val="EC7C30"/>
                </a:solidFill>
                <a:latin typeface="Calibri"/>
                <a:cs typeface="Calibri"/>
              </a:rPr>
              <a:t>yapabileceği</a:t>
            </a:r>
            <a:r>
              <a:rPr sz="1950" b="1" spc="-16" dirty="0">
                <a:solidFill>
                  <a:srgbClr val="EC7C30"/>
                </a:solidFill>
                <a:latin typeface="Calibri"/>
                <a:cs typeface="Calibri"/>
              </a:rPr>
              <a:t> </a:t>
            </a:r>
            <a:r>
              <a:rPr sz="1950" b="1" spc="-8" dirty="0">
                <a:solidFill>
                  <a:srgbClr val="EC7C30"/>
                </a:solidFill>
                <a:latin typeface="Calibri"/>
                <a:cs typeface="Calibri"/>
              </a:rPr>
              <a:t>konusunda</a:t>
            </a:r>
            <a:r>
              <a:rPr sz="1950" b="1" spc="4" dirty="0">
                <a:solidFill>
                  <a:srgbClr val="EC7C30"/>
                </a:solidFill>
                <a:latin typeface="Calibri"/>
                <a:cs typeface="Calibri"/>
              </a:rPr>
              <a:t> </a:t>
            </a:r>
            <a:r>
              <a:rPr sz="1950" b="1" spc="-8" dirty="0">
                <a:solidFill>
                  <a:srgbClr val="EC7C30"/>
                </a:solidFill>
                <a:latin typeface="Calibri"/>
                <a:cs typeface="Calibri"/>
              </a:rPr>
              <a:t>çocuğunuza</a:t>
            </a:r>
            <a:r>
              <a:rPr sz="1950" b="1" spc="-20" dirty="0">
                <a:solidFill>
                  <a:srgbClr val="EC7C30"/>
                </a:solidFill>
                <a:latin typeface="Calibri"/>
                <a:cs typeface="Calibri"/>
              </a:rPr>
              <a:t> </a:t>
            </a:r>
            <a:r>
              <a:rPr sz="1950" b="1" spc="-8" dirty="0">
                <a:solidFill>
                  <a:srgbClr val="EC7C30"/>
                </a:solidFill>
                <a:latin typeface="Calibri"/>
                <a:cs typeface="Calibri"/>
              </a:rPr>
              <a:t>destek</a:t>
            </a:r>
            <a:r>
              <a:rPr sz="1950" b="1" spc="4" dirty="0">
                <a:solidFill>
                  <a:srgbClr val="EC7C30"/>
                </a:solidFill>
                <a:latin typeface="Calibri"/>
                <a:cs typeface="Calibri"/>
              </a:rPr>
              <a:t> </a:t>
            </a:r>
            <a:r>
              <a:rPr sz="1950" b="1" spc="-12" dirty="0">
                <a:solidFill>
                  <a:srgbClr val="EC7C30"/>
                </a:solidFill>
                <a:latin typeface="Calibri"/>
                <a:cs typeface="Calibri"/>
              </a:rPr>
              <a:t>olmaya</a:t>
            </a:r>
            <a:r>
              <a:rPr sz="1950" b="1" spc="-20" dirty="0">
                <a:solidFill>
                  <a:srgbClr val="EC7C30"/>
                </a:solidFill>
                <a:latin typeface="Calibri"/>
                <a:cs typeface="Calibri"/>
              </a:rPr>
              <a:t> </a:t>
            </a:r>
            <a:r>
              <a:rPr sz="1950" b="1" spc="-4" dirty="0">
                <a:solidFill>
                  <a:srgbClr val="EC7C30"/>
                </a:solidFill>
                <a:latin typeface="Calibri"/>
                <a:cs typeface="Calibri"/>
              </a:rPr>
              <a:t>çalışın.</a:t>
            </a:r>
            <a:endParaRPr sz="1950">
              <a:latin typeface="Calibri"/>
              <a:cs typeface="Calibri"/>
            </a:endParaRPr>
          </a:p>
        </p:txBody>
      </p:sp>
      <p:grpSp>
        <p:nvGrpSpPr>
          <p:cNvPr id="7" name="object 7"/>
          <p:cNvGrpSpPr/>
          <p:nvPr/>
        </p:nvGrpSpPr>
        <p:grpSpPr>
          <a:xfrm>
            <a:off x="933641" y="4349020"/>
            <a:ext cx="7949565" cy="776486"/>
            <a:chOff x="1149096" y="4561332"/>
            <a:chExt cx="9784080" cy="955675"/>
          </a:xfrm>
        </p:grpSpPr>
        <p:sp>
          <p:nvSpPr>
            <p:cNvPr id="8" name="object 8"/>
            <p:cNvSpPr/>
            <p:nvPr/>
          </p:nvSpPr>
          <p:spPr>
            <a:xfrm>
              <a:off x="1149096" y="4581144"/>
              <a:ext cx="791210" cy="935990"/>
            </a:xfrm>
            <a:custGeom>
              <a:avLst/>
              <a:gdLst/>
              <a:ahLst/>
              <a:cxnLst/>
              <a:rect l="l" t="t" r="r" b="b"/>
              <a:pathLst>
                <a:path w="791210" h="935989">
                  <a:moveTo>
                    <a:pt x="790955" y="0"/>
                  </a:moveTo>
                  <a:lnTo>
                    <a:pt x="395478" y="275970"/>
                  </a:lnTo>
                  <a:lnTo>
                    <a:pt x="0" y="0"/>
                  </a:lnTo>
                  <a:lnTo>
                    <a:pt x="0" y="659764"/>
                  </a:lnTo>
                  <a:lnTo>
                    <a:pt x="395478" y="935735"/>
                  </a:lnTo>
                  <a:lnTo>
                    <a:pt x="790955" y="659764"/>
                  </a:lnTo>
                  <a:lnTo>
                    <a:pt x="790955" y="0"/>
                  </a:lnTo>
                  <a:close/>
                </a:path>
              </a:pathLst>
            </a:custGeom>
            <a:solidFill>
              <a:srgbClr val="EC7C30"/>
            </a:solidFill>
          </p:spPr>
          <p:txBody>
            <a:bodyPr wrap="square" lIns="0" tIns="0" rIns="0" bIns="0" rtlCol="0"/>
            <a:lstStyle/>
            <a:p>
              <a:endParaRPr sz="1463"/>
            </a:p>
          </p:txBody>
        </p:sp>
        <p:sp>
          <p:nvSpPr>
            <p:cNvPr id="9" name="object 9"/>
            <p:cNvSpPr/>
            <p:nvPr/>
          </p:nvSpPr>
          <p:spPr>
            <a:xfrm>
              <a:off x="1953768" y="4567428"/>
              <a:ext cx="8973820" cy="647700"/>
            </a:xfrm>
            <a:custGeom>
              <a:avLst/>
              <a:gdLst/>
              <a:ahLst/>
              <a:cxnLst/>
              <a:rect l="l" t="t" r="r" b="b"/>
              <a:pathLst>
                <a:path w="8973820" h="647700">
                  <a:moveTo>
                    <a:pt x="0" y="107950"/>
                  </a:moveTo>
                  <a:lnTo>
                    <a:pt x="8491" y="65954"/>
                  </a:lnTo>
                  <a:lnTo>
                    <a:pt x="31638" y="31638"/>
                  </a:lnTo>
                  <a:lnTo>
                    <a:pt x="65954" y="8491"/>
                  </a:lnTo>
                  <a:lnTo>
                    <a:pt x="107950" y="0"/>
                  </a:lnTo>
                  <a:lnTo>
                    <a:pt x="8865362" y="0"/>
                  </a:lnTo>
                  <a:lnTo>
                    <a:pt x="8907357" y="8491"/>
                  </a:lnTo>
                  <a:lnTo>
                    <a:pt x="8941673" y="31638"/>
                  </a:lnTo>
                  <a:lnTo>
                    <a:pt x="8964820" y="65954"/>
                  </a:lnTo>
                  <a:lnTo>
                    <a:pt x="8973312" y="107950"/>
                  </a:lnTo>
                  <a:lnTo>
                    <a:pt x="8973312" y="539750"/>
                  </a:lnTo>
                  <a:lnTo>
                    <a:pt x="8964820" y="581745"/>
                  </a:lnTo>
                  <a:lnTo>
                    <a:pt x="8941673" y="616061"/>
                  </a:lnTo>
                  <a:lnTo>
                    <a:pt x="8907357" y="639208"/>
                  </a:lnTo>
                  <a:lnTo>
                    <a:pt x="8865362" y="647700"/>
                  </a:lnTo>
                  <a:lnTo>
                    <a:pt x="107950" y="647700"/>
                  </a:lnTo>
                  <a:lnTo>
                    <a:pt x="65954" y="639208"/>
                  </a:lnTo>
                  <a:lnTo>
                    <a:pt x="31638" y="616061"/>
                  </a:lnTo>
                  <a:lnTo>
                    <a:pt x="8491" y="581745"/>
                  </a:lnTo>
                  <a:lnTo>
                    <a:pt x="0" y="539750"/>
                  </a:lnTo>
                  <a:lnTo>
                    <a:pt x="0" y="107950"/>
                  </a:lnTo>
                  <a:close/>
                </a:path>
              </a:pathLst>
            </a:custGeom>
            <a:ln w="12192">
              <a:solidFill>
                <a:srgbClr val="EC7C30"/>
              </a:solidFill>
            </a:ln>
          </p:spPr>
          <p:txBody>
            <a:bodyPr wrap="square" lIns="0" tIns="0" rIns="0" bIns="0" rtlCol="0"/>
            <a:lstStyle/>
            <a:p>
              <a:endParaRPr sz="1463"/>
            </a:p>
          </p:txBody>
        </p:sp>
      </p:grpSp>
      <p:sp>
        <p:nvSpPr>
          <p:cNvPr id="10" name="object 10"/>
          <p:cNvSpPr txBox="1"/>
          <p:nvPr/>
        </p:nvSpPr>
        <p:spPr>
          <a:xfrm>
            <a:off x="1135579" y="4518516"/>
            <a:ext cx="270867" cy="411050"/>
          </a:xfrm>
          <a:prstGeom prst="rect">
            <a:avLst/>
          </a:prstGeom>
        </p:spPr>
        <p:txBody>
          <a:bodyPr vert="horz" wrap="square" lIns="0" tIns="10835" rIns="0" bIns="0" rtlCol="0">
            <a:spAutoFit/>
          </a:bodyPr>
          <a:lstStyle/>
          <a:p>
            <a:pPr marL="10319">
              <a:spcBef>
                <a:spcPts val="85"/>
              </a:spcBef>
            </a:pPr>
            <a:r>
              <a:rPr sz="2600" spc="-8" dirty="0">
                <a:solidFill>
                  <a:srgbClr val="FFFFFF"/>
                </a:solidFill>
                <a:latin typeface="Calibri"/>
                <a:cs typeface="Calibri"/>
              </a:rPr>
              <a:t>3.</a:t>
            </a:r>
            <a:endParaRPr sz="2600">
              <a:latin typeface="Calibri"/>
              <a:cs typeface="Calibri"/>
            </a:endParaRPr>
          </a:p>
        </p:txBody>
      </p:sp>
      <p:sp>
        <p:nvSpPr>
          <p:cNvPr id="15" name="object 15"/>
          <p:cNvSpPr txBox="1">
            <a:spLocks noGrp="1"/>
          </p:cNvSpPr>
          <p:nvPr>
            <p:ph type="sldNum" sz="quarter" idx="7"/>
          </p:nvPr>
        </p:nvSpPr>
        <p:spPr>
          <a:xfrm>
            <a:off x="449987" y="1366743"/>
            <a:ext cx="514902" cy="129203"/>
          </a:xfrm>
          <a:prstGeom prst="rect">
            <a:avLst/>
          </a:prstGeom>
        </p:spPr>
        <p:txBody>
          <a:bodyPr vert="horz" wrap="square" lIns="0" tIns="0" rIns="0" bIns="0" rtlCol="0" anchor="ctr">
            <a:spAutoFit/>
          </a:bodyPr>
          <a:lstStyle/>
          <a:p>
            <a:pPr marL="30956">
              <a:lnSpc>
                <a:spcPts val="1007"/>
              </a:lnSpc>
            </a:pPr>
            <a:fld id="{81D60167-4931-47E6-BA6A-407CBD079E47}" type="slidenum">
              <a:rPr dirty="0"/>
              <a:pPr marL="30956">
                <a:lnSpc>
                  <a:spcPts val="1007"/>
                </a:lnSpc>
              </a:pPr>
              <a:t>40</a:t>
            </a:fld>
            <a:endParaRPr dirty="0"/>
          </a:p>
        </p:txBody>
      </p:sp>
      <p:sp>
        <p:nvSpPr>
          <p:cNvPr id="11" name="object 11"/>
          <p:cNvSpPr txBox="1"/>
          <p:nvPr/>
        </p:nvSpPr>
        <p:spPr>
          <a:xfrm>
            <a:off x="1731693" y="4440506"/>
            <a:ext cx="1976557" cy="310502"/>
          </a:xfrm>
          <a:prstGeom prst="rect">
            <a:avLst/>
          </a:prstGeom>
        </p:spPr>
        <p:txBody>
          <a:bodyPr vert="horz" wrap="square" lIns="0" tIns="10319" rIns="0" bIns="0" rtlCol="0">
            <a:spAutoFit/>
          </a:bodyPr>
          <a:lstStyle/>
          <a:p>
            <a:pPr marL="10319">
              <a:spcBef>
                <a:spcPts val="81"/>
              </a:spcBef>
            </a:pPr>
            <a:r>
              <a:rPr sz="1950" b="1" spc="-8" dirty="0">
                <a:solidFill>
                  <a:srgbClr val="EC7C30"/>
                </a:solidFill>
                <a:latin typeface="Calibri"/>
                <a:cs typeface="Calibri"/>
              </a:rPr>
              <a:t>Okulu</a:t>
            </a:r>
            <a:r>
              <a:rPr sz="1950" b="1" spc="-53" dirty="0">
                <a:solidFill>
                  <a:srgbClr val="EC7C30"/>
                </a:solidFill>
                <a:latin typeface="Calibri"/>
                <a:cs typeface="Calibri"/>
              </a:rPr>
              <a:t> </a:t>
            </a:r>
            <a:r>
              <a:rPr sz="1950" b="1" spc="-4" dirty="0">
                <a:solidFill>
                  <a:srgbClr val="EC7C30"/>
                </a:solidFill>
                <a:latin typeface="Calibri"/>
                <a:cs typeface="Calibri"/>
              </a:rPr>
              <a:t>bilgilendirin.</a:t>
            </a:r>
            <a:endParaRPr sz="1950">
              <a:latin typeface="Calibri"/>
              <a:cs typeface="Calibri"/>
            </a:endParaRPr>
          </a:p>
        </p:txBody>
      </p:sp>
      <p:sp>
        <p:nvSpPr>
          <p:cNvPr id="13" name="object 13"/>
          <p:cNvSpPr txBox="1"/>
          <p:nvPr/>
        </p:nvSpPr>
        <p:spPr>
          <a:xfrm>
            <a:off x="1699188" y="1766361"/>
            <a:ext cx="6930073" cy="2374994"/>
          </a:xfrm>
          <a:prstGeom prst="rect">
            <a:avLst/>
          </a:prstGeom>
        </p:spPr>
        <p:txBody>
          <a:bodyPr vert="horz" wrap="square" lIns="0" tIns="85646" rIns="0" bIns="0" rtlCol="0">
            <a:spAutoFit/>
          </a:bodyPr>
          <a:lstStyle/>
          <a:p>
            <a:pPr marL="196056" indent="-185738">
              <a:spcBef>
                <a:spcPts val="674"/>
              </a:spcBef>
              <a:buFont typeface="Arial MT"/>
              <a:buChar char="•"/>
              <a:tabLst>
                <a:tab pos="195540" algn="l"/>
                <a:tab pos="196056" algn="l"/>
              </a:tabLst>
            </a:pPr>
            <a:r>
              <a:rPr sz="1788" spc="-8" dirty="0">
                <a:latin typeface="Calibri"/>
                <a:cs typeface="Calibri"/>
              </a:rPr>
              <a:t>Zorbalık</a:t>
            </a:r>
            <a:r>
              <a:rPr sz="1788" spc="-12" dirty="0">
                <a:latin typeface="Calibri"/>
                <a:cs typeface="Calibri"/>
              </a:rPr>
              <a:t> </a:t>
            </a:r>
            <a:r>
              <a:rPr sz="1788" spc="-8" dirty="0">
                <a:latin typeface="Calibri"/>
                <a:cs typeface="Calibri"/>
              </a:rPr>
              <a:t>yapan</a:t>
            </a:r>
            <a:r>
              <a:rPr sz="1788" spc="4" dirty="0">
                <a:latin typeface="Calibri"/>
                <a:cs typeface="Calibri"/>
              </a:rPr>
              <a:t> </a:t>
            </a:r>
            <a:r>
              <a:rPr sz="1788" spc="-8" dirty="0">
                <a:latin typeface="Calibri"/>
                <a:cs typeface="Calibri"/>
              </a:rPr>
              <a:t>arkadaşlarını</a:t>
            </a:r>
            <a:r>
              <a:rPr sz="1788" spc="-28" dirty="0">
                <a:latin typeface="Calibri"/>
                <a:cs typeface="Calibri"/>
              </a:rPr>
              <a:t> </a:t>
            </a:r>
            <a:r>
              <a:rPr sz="1788" spc="-8" dirty="0">
                <a:latin typeface="Calibri"/>
                <a:cs typeface="Calibri"/>
              </a:rPr>
              <a:t>desteklememesi</a:t>
            </a:r>
            <a:r>
              <a:rPr sz="1788" spc="49" dirty="0">
                <a:latin typeface="Calibri"/>
                <a:cs typeface="Calibri"/>
              </a:rPr>
              <a:t> </a:t>
            </a:r>
            <a:r>
              <a:rPr sz="1788" spc="-8" dirty="0">
                <a:latin typeface="Calibri"/>
                <a:cs typeface="Calibri"/>
              </a:rPr>
              <a:t>gerektiğini</a:t>
            </a:r>
            <a:r>
              <a:rPr sz="1788" spc="20" dirty="0">
                <a:latin typeface="Calibri"/>
                <a:cs typeface="Calibri"/>
              </a:rPr>
              <a:t> </a:t>
            </a:r>
            <a:r>
              <a:rPr sz="1788" spc="-8" dirty="0">
                <a:latin typeface="Calibri"/>
                <a:cs typeface="Calibri"/>
              </a:rPr>
              <a:t>aktarın.</a:t>
            </a:r>
            <a:endParaRPr sz="1788">
              <a:latin typeface="Calibri"/>
              <a:cs typeface="Calibri"/>
            </a:endParaRPr>
          </a:p>
          <a:p>
            <a:pPr marL="196056" marR="4128" indent="-185738">
              <a:lnSpc>
                <a:spcPts val="1934"/>
              </a:lnSpc>
              <a:spcBef>
                <a:spcPts val="837"/>
              </a:spcBef>
              <a:buFont typeface="Arial MT"/>
              <a:buChar char="•"/>
              <a:tabLst>
                <a:tab pos="195540" algn="l"/>
                <a:tab pos="196056" algn="l"/>
              </a:tabLst>
            </a:pPr>
            <a:r>
              <a:rPr sz="1788" spc="-8" dirty="0">
                <a:latin typeface="Calibri"/>
                <a:cs typeface="Calibri"/>
              </a:rPr>
              <a:t>Çocuğunuzla</a:t>
            </a:r>
            <a:r>
              <a:rPr sz="1788" spc="4" dirty="0">
                <a:latin typeface="Calibri"/>
                <a:cs typeface="Calibri"/>
              </a:rPr>
              <a:t> </a:t>
            </a:r>
            <a:r>
              <a:rPr sz="1788" spc="-8" dirty="0">
                <a:latin typeface="Calibri"/>
                <a:cs typeface="Calibri"/>
              </a:rPr>
              <a:t>zorbalığı</a:t>
            </a:r>
            <a:r>
              <a:rPr sz="1788" spc="8" dirty="0">
                <a:latin typeface="Calibri"/>
                <a:cs typeface="Calibri"/>
              </a:rPr>
              <a:t> </a:t>
            </a:r>
            <a:r>
              <a:rPr sz="1788" spc="-8" dirty="0">
                <a:latin typeface="Calibri"/>
                <a:cs typeface="Calibri"/>
              </a:rPr>
              <a:t>engelleme</a:t>
            </a:r>
            <a:r>
              <a:rPr sz="1788" spc="41" dirty="0">
                <a:latin typeface="Calibri"/>
                <a:cs typeface="Calibri"/>
              </a:rPr>
              <a:t> </a:t>
            </a:r>
            <a:r>
              <a:rPr sz="1788" spc="-12" dirty="0">
                <a:latin typeface="Calibri"/>
                <a:cs typeface="Calibri"/>
              </a:rPr>
              <a:t>konusunda</a:t>
            </a:r>
            <a:r>
              <a:rPr sz="1788" spc="4" dirty="0">
                <a:latin typeface="Calibri"/>
                <a:cs typeface="Calibri"/>
              </a:rPr>
              <a:t> </a:t>
            </a:r>
            <a:r>
              <a:rPr sz="1788" spc="-4" dirty="0">
                <a:latin typeface="Calibri"/>
                <a:cs typeface="Calibri"/>
              </a:rPr>
              <a:t>onun</a:t>
            </a:r>
            <a:r>
              <a:rPr sz="1788" dirty="0">
                <a:latin typeface="Calibri"/>
                <a:cs typeface="Calibri"/>
              </a:rPr>
              <a:t> </a:t>
            </a:r>
            <a:r>
              <a:rPr sz="1788" spc="-12" dirty="0">
                <a:latin typeface="Calibri"/>
                <a:cs typeface="Calibri"/>
              </a:rPr>
              <a:t>ve</a:t>
            </a:r>
            <a:r>
              <a:rPr sz="1788" spc="8" dirty="0">
                <a:latin typeface="Calibri"/>
                <a:cs typeface="Calibri"/>
              </a:rPr>
              <a:t> </a:t>
            </a:r>
            <a:r>
              <a:rPr sz="1788" spc="-8" dirty="0">
                <a:latin typeface="Calibri"/>
                <a:cs typeface="Calibri"/>
              </a:rPr>
              <a:t>arkadaşlarının</a:t>
            </a:r>
            <a:r>
              <a:rPr sz="1788" spc="-20" dirty="0">
                <a:latin typeface="Calibri"/>
                <a:cs typeface="Calibri"/>
              </a:rPr>
              <a:t> </a:t>
            </a:r>
            <a:r>
              <a:rPr sz="1788" spc="-8" dirty="0">
                <a:latin typeface="Calibri"/>
                <a:cs typeface="Calibri"/>
              </a:rPr>
              <a:t>neler </a:t>
            </a:r>
            <a:r>
              <a:rPr sz="1788" spc="-390" dirty="0">
                <a:latin typeface="Calibri"/>
                <a:cs typeface="Calibri"/>
              </a:rPr>
              <a:t> </a:t>
            </a:r>
            <a:r>
              <a:rPr sz="1788" spc="-8" dirty="0">
                <a:latin typeface="Calibri"/>
                <a:cs typeface="Calibri"/>
              </a:rPr>
              <a:t>yapabileceği</a:t>
            </a:r>
            <a:r>
              <a:rPr sz="1788" dirty="0">
                <a:latin typeface="Calibri"/>
                <a:cs typeface="Calibri"/>
              </a:rPr>
              <a:t> </a:t>
            </a:r>
            <a:r>
              <a:rPr sz="1788" spc="-8" dirty="0">
                <a:latin typeface="Calibri"/>
                <a:cs typeface="Calibri"/>
              </a:rPr>
              <a:t>üzerinde</a:t>
            </a:r>
            <a:r>
              <a:rPr sz="1788" dirty="0">
                <a:latin typeface="Calibri"/>
                <a:cs typeface="Calibri"/>
              </a:rPr>
              <a:t> </a:t>
            </a:r>
            <a:r>
              <a:rPr sz="1788" spc="-12" dirty="0">
                <a:latin typeface="Calibri"/>
                <a:cs typeface="Calibri"/>
              </a:rPr>
              <a:t>konuşun.</a:t>
            </a:r>
            <a:r>
              <a:rPr sz="1788" spc="-4" dirty="0">
                <a:latin typeface="Calibri"/>
                <a:cs typeface="Calibri"/>
              </a:rPr>
              <a:t> </a:t>
            </a:r>
            <a:r>
              <a:rPr sz="1788" spc="-8" dirty="0">
                <a:latin typeface="Calibri"/>
                <a:cs typeface="Calibri"/>
              </a:rPr>
              <a:t>Birlikte</a:t>
            </a:r>
            <a:r>
              <a:rPr sz="1788" dirty="0">
                <a:latin typeface="Calibri"/>
                <a:cs typeface="Calibri"/>
              </a:rPr>
              <a:t> </a:t>
            </a:r>
            <a:r>
              <a:rPr sz="1788" spc="-4" dirty="0">
                <a:latin typeface="Calibri"/>
                <a:cs typeface="Calibri"/>
              </a:rPr>
              <a:t>bir </a:t>
            </a:r>
            <a:r>
              <a:rPr sz="1788" spc="-8" dirty="0">
                <a:latin typeface="Calibri"/>
                <a:cs typeface="Calibri"/>
              </a:rPr>
              <a:t>plan</a:t>
            </a:r>
            <a:r>
              <a:rPr sz="1788" spc="-16" dirty="0">
                <a:latin typeface="Calibri"/>
                <a:cs typeface="Calibri"/>
              </a:rPr>
              <a:t> </a:t>
            </a:r>
            <a:r>
              <a:rPr sz="1788" spc="-8" dirty="0">
                <a:latin typeface="Calibri"/>
                <a:cs typeface="Calibri"/>
              </a:rPr>
              <a:t>hazırlayın.</a:t>
            </a:r>
            <a:endParaRPr sz="1788">
              <a:latin typeface="Calibri"/>
              <a:cs typeface="Calibri"/>
            </a:endParaRPr>
          </a:p>
          <a:p>
            <a:pPr marL="196056" marR="619125" indent="-185738">
              <a:lnSpc>
                <a:spcPts val="1934"/>
              </a:lnSpc>
              <a:spcBef>
                <a:spcPts val="804"/>
              </a:spcBef>
              <a:buFont typeface="Arial MT"/>
              <a:buChar char="•"/>
              <a:tabLst>
                <a:tab pos="195540" algn="l"/>
                <a:tab pos="196056" algn="l"/>
              </a:tabLst>
            </a:pPr>
            <a:r>
              <a:rPr sz="1788" spc="-8" dirty="0">
                <a:latin typeface="Calibri"/>
                <a:cs typeface="Calibri"/>
              </a:rPr>
              <a:t>Çocuğunuzun,</a:t>
            </a:r>
            <a:r>
              <a:rPr sz="1788" dirty="0">
                <a:latin typeface="Calibri"/>
                <a:cs typeface="Calibri"/>
              </a:rPr>
              <a:t> </a:t>
            </a:r>
            <a:r>
              <a:rPr sz="1788" spc="-8" dirty="0">
                <a:latin typeface="Calibri"/>
                <a:cs typeface="Calibri"/>
              </a:rPr>
              <a:t>zorbalık</a:t>
            </a:r>
            <a:r>
              <a:rPr sz="1788" spc="4" dirty="0">
                <a:latin typeface="Calibri"/>
                <a:cs typeface="Calibri"/>
              </a:rPr>
              <a:t> </a:t>
            </a:r>
            <a:r>
              <a:rPr sz="1788" spc="-4" dirty="0">
                <a:latin typeface="Calibri"/>
                <a:cs typeface="Calibri"/>
              </a:rPr>
              <a:t>durumuna</a:t>
            </a:r>
            <a:r>
              <a:rPr sz="1788" dirty="0">
                <a:latin typeface="Calibri"/>
                <a:cs typeface="Calibri"/>
              </a:rPr>
              <a:t> </a:t>
            </a:r>
            <a:r>
              <a:rPr sz="1788" spc="-8" dirty="0">
                <a:latin typeface="Calibri"/>
                <a:cs typeface="Calibri"/>
              </a:rPr>
              <a:t>tanık</a:t>
            </a:r>
            <a:r>
              <a:rPr sz="1788" dirty="0">
                <a:latin typeface="Calibri"/>
                <a:cs typeface="Calibri"/>
              </a:rPr>
              <a:t> </a:t>
            </a:r>
            <a:r>
              <a:rPr sz="1788" spc="-8" dirty="0">
                <a:latin typeface="Calibri"/>
                <a:cs typeface="Calibri"/>
              </a:rPr>
              <a:t>olduğunda</a:t>
            </a:r>
            <a:r>
              <a:rPr sz="1788" spc="-16" dirty="0">
                <a:latin typeface="Calibri"/>
                <a:cs typeface="Calibri"/>
              </a:rPr>
              <a:t> </a:t>
            </a:r>
            <a:r>
              <a:rPr sz="1788" spc="-4" dirty="0">
                <a:latin typeface="Calibri"/>
                <a:cs typeface="Calibri"/>
              </a:rPr>
              <a:t>bir </a:t>
            </a:r>
            <a:r>
              <a:rPr sz="1788" spc="-8" dirty="0">
                <a:latin typeface="Calibri"/>
                <a:cs typeface="Calibri"/>
              </a:rPr>
              <a:t>yetişkine </a:t>
            </a:r>
            <a:r>
              <a:rPr sz="1788" spc="-4" dirty="0">
                <a:latin typeface="Calibri"/>
                <a:cs typeface="Calibri"/>
              </a:rPr>
              <a:t> </a:t>
            </a:r>
            <a:r>
              <a:rPr sz="1788" spc="-8" dirty="0">
                <a:latin typeface="Calibri"/>
                <a:cs typeface="Calibri"/>
              </a:rPr>
              <a:t>(öğretmenine)</a:t>
            </a:r>
            <a:r>
              <a:rPr sz="1788" spc="8" dirty="0">
                <a:latin typeface="Calibri"/>
                <a:cs typeface="Calibri"/>
              </a:rPr>
              <a:t> </a:t>
            </a:r>
            <a:r>
              <a:rPr sz="1788" spc="-8" dirty="0">
                <a:latin typeface="Calibri"/>
                <a:cs typeface="Calibri"/>
              </a:rPr>
              <a:t>bunu</a:t>
            </a:r>
            <a:r>
              <a:rPr sz="1788" spc="-12" dirty="0">
                <a:latin typeface="Calibri"/>
                <a:cs typeface="Calibri"/>
              </a:rPr>
              <a:t> </a:t>
            </a:r>
            <a:r>
              <a:rPr sz="1788" spc="-8" dirty="0">
                <a:latin typeface="Calibri"/>
                <a:cs typeface="Calibri"/>
              </a:rPr>
              <a:t>haber</a:t>
            </a:r>
            <a:r>
              <a:rPr sz="1788" spc="-4" dirty="0">
                <a:latin typeface="Calibri"/>
                <a:cs typeface="Calibri"/>
              </a:rPr>
              <a:t> vermesinin</a:t>
            </a:r>
            <a:r>
              <a:rPr sz="1788" dirty="0">
                <a:latin typeface="Calibri"/>
                <a:cs typeface="Calibri"/>
              </a:rPr>
              <a:t> </a:t>
            </a:r>
            <a:r>
              <a:rPr sz="1788" spc="-4" dirty="0">
                <a:latin typeface="Calibri"/>
                <a:cs typeface="Calibri"/>
              </a:rPr>
              <a:t>önemli bir</a:t>
            </a:r>
            <a:r>
              <a:rPr sz="1788" spc="-8" dirty="0">
                <a:latin typeface="Calibri"/>
                <a:cs typeface="Calibri"/>
              </a:rPr>
              <a:t> </a:t>
            </a:r>
            <a:r>
              <a:rPr sz="1788" spc="-12" dirty="0">
                <a:latin typeface="Calibri"/>
                <a:cs typeface="Calibri"/>
              </a:rPr>
              <a:t>yardım </a:t>
            </a:r>
            <a:r>
              <a:rPr sz="1788" spc="-4" dirty="0">
                <a:latin typeface="Calibri"/>
                <a:cs typeface="Calibri"/>
              </a:rPr>
              <a:t>olduğunu </a:t>
            </a:r>
            <a:r>
              <a:rPr sz="1788" spc="-390" dirty="0">
                <a:latin typeface="Calibri"/>
                <a:cs typeface="Calibri"/>
              </a:rPr>
              <a:t> </a:t>
            </a:r>
            <a:r>
              <a:rPr sz="1788" spc="-8" dirty="0">
                <a:latin typeface="Calibri"/>
                <a:cs typeface="Calibri"/>
              </a:rPr>
              <a:t>söyleyin.</a:t>
            </a:r>
            <a:endParaRPr sz="1788">
              <a:latin typeface="Calibri"/>
              <a:cs typeface="Calibri"/>
            </a:endParaRPr>
          </a:p>
          <a:p>
            <a:pPr marL="196056" indent="-185738">
              <a:lnSpc>
                <a:spcPts val="2039"/>
              </a:lnSpc>
              <a:spcBef>
                <a:spcPts val="569"/>
              </a:spcBef>
              <a:buFont typeface="Arial MT"/>
              <a:buChar char="•"/>
              <a:tabLst>
                <a:tab pos="195540" algn="l"/>
                <a:tab pos="196056" algn="l"/>
              </a:tabLst>
            </a:pPr>
            <a:r>
              <a:rPr sz="1788" spc="-8" dirty="0">
                <a:latin typeface="Calibri"/>
                <a:cs typeface="Calibri"/>
              </a:rPr>
              <a:t>Çocuğunuzu,</a:t>
            </a:r>
            <a:r>
              <a:rPr sz="1788" spc="4" dirty="0">
                <a:latin typeface="Calibri"/>
                <a:cs typeface="Calibri"/>
              </a:rPr>
              <a:t> </a:t>
            </a:r>
            <a:r>
              <a:rPr sz="1788" spc="-12" dirty="0">
                <a:latin typeface="Calibri"/>
                <a:cs typeface="Calibri"/>
              </a:rPr>
              <a:t>zorbalığa</a:t>
            </a:r>
            <a:r>
              <a:rPr sz="1788" spc="-8" dirty="0">
                <a:latin typeface="Calibri"/>
                <a:cs typeface="Calibri"/>
              </a:rPr>
              <a:t> </a:t>
            </a:r>
            <a:r>
              <a:rPr sz="1788" spc="-4" dirty="0">
                <a:latin typeface="Calibri"/>
                <a:cs typeface="Calibri"/>
              </a:rPr>
              <a:t>maruz</a:t>
            </a:r>
            <a:r>
              <a:rPr sz="1788" spc="12" dirty="0">
                <a:latin typeface="Calibri"/>
                <a:cs typeface="Calibri"/>
              </a:rPr>
              <a:t> </a:t>
            </a:r>
            <a:r>
              <a:rPr sz="1788" spc="-8" dirty="0">
                <a:latin typeface="Calibri"/>
                <a:cs typeface="Calibri"/>
              </a:rPr>
              <a:t>kalan öğrenciye</a:t>
            </a:r>
            <a:r>
              <a:rPr sz="1788" spc="4" dirty="0">
                <a:latin typeface="Calibri"/>
                <a:cs typeface="Calibri"/>
              </a:rPr>
              <a:t> </a:t>
            </a:r>
            <a:r>
              <a:rPr sz="1788" spc="-16" dirty="0">
                <a:latin typeface="Calibri"/>
                <a:cs typeface="Calibri"/>
              </a:rPr>
              <a:t>karşı</a:t>
            </a:r>
            <a:r>
              <a:rPr sz="1788" spc="-8" dirty="0">
                <a:latin typeface="Calibri"/>
                <a:cs typeface="Calibri"/>
              </a:rPr>
              <a:t> destekleyici</a:t>
            </a:r>
            <a:r>
              <a:rPr sz="1788" spc="28" dirty="0">
                <a:latin typeface="Calibri"/>
                <a:cs typeface="Calibri"/>
              </a:rPr>
              <a:t> </a:t>
            </a:r>
            <a:r>
              <a:rPr sz="1788" spc="-12" dirty="0">
                <a:latin typeface="Calibri"/>
                <a:cs typeface="Calibri"/>
              </a:rPr>
              <a:t>ve</a:t>
            </a:r>
            <a:r>
              <a:rPr sz="1788" spc="4" dirty="0">
                <a:latin typeface="Calibri"/>
                <a:cs typeface="Calibri"/>
              </a:rPr>
              <a:t> </a:t>
            </a:r>
            <a:r>
              <a:rPr sz="1788" spc="-8" dirty="0">
                <a:latin typeface="Calibri"/>
                <a:cs typeface="Calibri"/>
              </a:rPr>
              <a:t>nazik</a:t>
            </a:r>
            <a:endParaRPr sz="1788">
              <a:latin typeface="Calibri"/>
              <a:cs typeface="Calibri"/>
            </a:endParaRPr>
          </a:p>
          <a:p>
            <a:pPr marL="196056">
              <a:lnSpc>
                <a:spcPts val="2039"/>
              </a:lnSpc>
            </a:pPr>
            <a:r>
              <a:rPr sz="1788" spc="-12" dirty="0">
                <a:latin typeface="Calibri"/>
                <a:cs typeface="Calibri"/>
              </a:rPr>
              <a:t>olmaya</a:t>
            </a:r>
            <a:r>
              <a:rPr sz="1788" spc="-4" dirty="0">
                <a:latin typeface="Calibri"/>
                <a:cs typeface="Calibri"/>
              </a:rPr>
              <a:t> </a:t>
            </a:r>
            <a:r>
              <a:rPr sz="1788" spc="-12" dirty="0">
                <a:latin typeface="Calibri"/>
                <a:cs typeface="Calibri"/>
              </a:rPr>
              <a:t>teşvik</a:t>
            </a:r>
            <a:r>
              <a:rPr sz="1788" dirty="0">
                <a:latin typeface="Calibri"/>
                <a:cs typeface="Calibri"/>
              </a:rPr>
              <a:t> </a:t>
            </a:r>
            <a:r>
              <a:rPr sz="1788" spc="-4" dirty="0">
                <a:latin typeface="Calibri"/>
                <a:cs typeface="Calibri"/>
              </a:rPr>
              <a:t>edin.</a:t>
            </a:r>
            <a:r>
              <a:rPr sz="1788" dirty="0">
                <a:latin typeface="Calibri"/>
                <a:cs typeface="Calibri"/>
              </a:rPr>
              <a:t> </a:t>
            </a:r>
            <a:r>
              <a:rPr sz="1788" spc="-8" dirty="0">
                <a:latin typeface="Calibri"/>
                <a:cs typeface="Calibri"/>
              </a:rPr>
              <a:t>Onun</a:t>
            </a:r>
            <a:r>
              <a:rPr sz="1788" spc="-4" dirty="0">
                <a:latin typeface="Calibri"/>
                <a:cs typeface="Calibri"/>
              </a:rPr>
              <a:t> </a:t>
            </a:r>
            <a:r>
              <a:rPr sz="1788" spc="-8" dirty="0">
                <a:latin typeface="Calibri"/>
                <a:cs typeface="Calibri"/>
              </a:rPr>
              <a:t>neler</a:t>
            </a:r>
            <a:r>
              <a:rPr sz="1788" dirty="0">
                <a:latin typeface="Calibri"/>
                <a:cs typeface="Calibri"/>
              </a:rPr>
              <a:t> </a:t>
            </a:r>
            <a:r>
              <a:rPr sz="1788" spc="-4" dirty="0">
                <a:latin typeface="Calibri"/>
                <a:cs typeface="Calibri"/>
              </a:rPr>
              <a:t>hissedebileceği</a:t>
            </a:r>
            <a:r>
              <a:rPr sz="1788" spc="8" dirty="0">
                <a:latin typeface="Calibri"/>
                <a:cs typeface="Calibri"/>
              </a:rPr>
              <a:t> </a:t>
            </a:r>
            <a:r>
              <a:rPr sz="1788" spc="-8" dirty="0">
                <a:latin typeface="Calibri"/>
                <a:cs typeface="Calibri"/>
              </a:rPr>
              <a:t>üzerinde</a:t>
            </a:r>
            <a:r>
              <a:rPr sz="1788" dirty="0">
                <a:latin typeface="Calibri"/>
                <a:cs typeface="Calibri"/>
              </a:rPr>
              <a:t> </a:t>
            </a:r>
            <a:r>
              <a:rPr sz="1788" spc="-12" dirty="0">
                <a:latin typeface="Calibri"/>
                <a:cs typeface="Calibri"/>
              </a:rPr>
              <a:t>konuşun.</a:t>
            </a:r>
            <a:endParaRPr sz="1788">
              <a:latin typeface="Calibri"/>
              <a:cs typeface="Calibri"/>
            </a:endParaRPr>
          </a:p>
        </p:txBody>
      </p:sp>
      <p:sp>
        <p:nvSpPr>
          <p:cNvPr id="14" name="object 14"/>
          <p:cNvSpPr txBox="1"/>
          <p:nvPr/>
        </p:nvSpPr>
        <p:spPr>
          <a:xfrm>
            <a:off x="1731692" y="5142573"/>
            <a:ext cx="6212403" cy="285039"/>
          </a:xfrm>
          <a:prstGeom prst="rect">
            <a:avLst/>
          </a:prstGeom>
        </p:spPr>
        <p:txBody>
          <a:bodyPr vert="horz" wrap="square" lIns="0" tIns="9803" rIns="0" bIns="0" rtlCol="0">
            <a:spAutoFit/>
          </a:bodyPr>
          <a:lstStyle/>
          <a:p>
            <a:pPr marL="196056" indent="-185738">
              <a:spcBef>
                <a:spcPts val="77"/>
              </a:spcBef>
              <a:buFont typeface="Arial MT"/>
              <a:buChar char="•"/>
              <a:tabLst>
                <a:tab pos="195540" algn="l"/>
                <a:tab pos="196056" algn="l"/>
              </a:tabLst>
            </a:pPr>
            <a:r>
              <a:rPr sz="1788" spc="-12" dirty="0">
                <a:latin typeface="Calibri"/>
                <a:cs typeface="Calibri"/>
              </a:rPr>
              <a:t>Okul</a:t>
            </a:r>
            <a:r>
              <a:rPr sz="1788" dirty="0">
                <a:latin typeface="Calibri"/>
                <a:cs typeface="Calibri"/>
              </a:rPr>
              <a:t> </a:t>
            </a:r>
            <a:r>
              <a:rPr sz="1788" spc="-4" dirty="0">
                <a:latin typeface="Calibri"/>
                <a:cs typeface="Calibri"/>
              </a:rPr>
              <a:t>ile</a:t>
            </a:r>
            <a:r>
              <a:rPr sz="1788" spc="8" dirty="0">
                <a:latin typeface="Calibri"/>
                <a:cs typeface="Calibri"/>
              </a:rPr>
              <a:t> </a:t>
            </a:r>
            <a:r>
              <a:rPr sz="1788" spc="-8" dirty="0">
                <a:latin typeface="Calibri"/>
                <a:cs typeface="Calibri"/>
              </a:rPr>
              <a:t>mutlaka</a:t>
            </a:r>
            <a:r>
              <a:rPr sz="1788" spc="4" dirty="0">
                <a:latin typeface="Calibri"/>
                <a:cs typeface="Calibri"/>
              </a:rPr>
              <a:t> </a:t>
            </a:r>
            <a:r>
              <a:rPr sz="1788" spc="-8" dirty="0">
                <a:latin typeface="Calibri"/>
                <a:cs typeface="Calibri"/>
              </a:rPr>
              <a:t>temasa</a:t>
            </a:r>
            <a:r>
              <a:rPr sz="1788" spc="20" dirty="0">
                <a:latin typeface="Calibri"/>
                <a:cs typeface="Calibri"/>
              </a:rPr>
              <a:t> </a:t>
            </a:r>
            <a:r>
              <a:rPr sz="1788" spc="-8" dirty="0">
                <a:latin typeface="Calibri"/>
                <a:cs typeface="Calibri"/>
              </a:rPr>
              <a:t>geçin,</a:t>
            </a:r>
            <a:r>
              <a:rPr sz="1788" spc="20" dirty="0">
                <a:latin typeface="Calibri"/>
                <a:cs typeface="Calibri"/>
              </a:rPr>
              <a:t> </a:t>
            </a:r>
            <a:r>
              <a:rPr sz="1788" spc="-4" dirty="0">
                <a:latin typeface="Calibri"/>
                <a:cs typeface="Calibri"/>
              </a:rPr>
              <a:t>bu</a:t>
            </a:r>
            <a:r>
              <a:rPr sz="1788" dirty="0">
                <a:latin typeface="Calibri"/>
                <a:cs typeface="Calibri"/>
              </a:rPr>
              <a:t> </a:t>
            </a:r>
            <a:r>
              <a:rPr sz="1788" spc="-12" dirty="0">
                <a:latin typeface="Calibri"/>
                <a:cs typeface="Calibri"/>
              </a:rPr>
              <a:t>olayı</a:t>
            </a:r>
            <a:r>
              <a:rPr sz="1788" spc="-8" dirty="0">
                <a:latin typeface="Calibri"/>
                <a:cs typeface="Calibri"/>
              </a:rPr>
              <a:t> </a:t>
            </a:r>
            <a:r>
              <a:rPr sz="1788" spc="-12" dirty="0">
                <a:latin typeface="Calibri"/>
                <a:cs typeface="Calibri"/>
              </a:rPr>
              <a:t>okul</a:t>
            </a:r>
            <a:r>
              <a:rPr sz="1788" spc="4" dirty="0">
                <a:latin typeface="Calibri"/>
                <a:cs typeface="Calibri"/>
              </a:rPr>
              <a:t> </a:t>
            </a:r>
            <a:r>
              <a:rPr sz="1788" spc="-8" dirty="0">
                <a:latin typeface="Calibri"/>
                <a:cs typeface="Calibri"/>
              </a:rPr>
              <a:t>yönetimiyle</a:t>
            </a:r>
            <a:r>
              <a:rPr sz="1788" spc="24" dirty="0">
                <a:latin typeface="Calibri"/>
                <a:cs typeface="Calibri"/>
              </a:rPr>
              <a:t> </a:t>
            </a:r>
            <a:r>
              <a:rPr sz="1788" spc="-8" dirty="0">
                <a:latin typeface="Calibri"/>
                <a:cs typeface="Calibri"/>
              </a:rPr>
              <a:t>paylaşın.</a:t>
            </a:r>
            <a:endParaRPr sz="1788">
              <a:latin typeface="Calibri"/>
              <a:cs typeface="Calibri"/>
            </a:endParaRPr>
          </a:p>
        </p:txBody>
      </p:sp>
      <p:sp>
        <p:nvSpPr>
          <p:cNvPr id="16" name="object 7">
            <a:extLst>
              <a:ext uri="{FF2B5EF4-FFF2-40B4-BE49-F238E27FC236}">
                <a16:creationId xmlns:a16="http://schemas.microsoft.com/office/drawing/2014/main" xmlns="" id="{F697E9EB-BC87-95A6-A4C8-C399821AF357}"/>
              </a:ext>
            </a:extLst>
          </p:cNvPr>
          <p:cNvSpPr txBox="1">
            <a:spLocks/>
          </p:cNvSpPr>
          <p:nvPr/>
        </p:nvSpPr>
        <p:spPr>
          <a:xfrm>
            <a:off x="1699188" y="206339"/>
            <a:ext cx="7027069" cy="994784"/>
          </a:xfrm>
          <a:prstGeom prst="rect">
            <a:avLst/>
          </a:prstGeom>
        </p:spPr>
        <p:txBody>
          <a:bodyPr vert="horz" wrap="square" lIns="0" tIns="9803" rIns="0" bIns="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0319">
              <a:spcBef>
                <a:spcPts val="77"/>
              </a:spcBef>
            </a:pPr>
            <a:r>
              <a:rPr lang="tr-TR" sz="3200" b="1" spc="-8">
                <a:solidFill>
                  <a:schemeClr val="accent2"/>
                </a:solidFill>
                <a:latin typeface="Calibri Light" panose="020F0302020204030204" pitchFamily="34" charset="0"/>
                <a:cs typeface="Calibri Light" panose="020F0302020204030204" pitchFamily="34" charset="0"/>
              </a:rPr>
              <a:t>Çocuğunuz</a:t>
            </a:r>
            <a:r>
              <a:rPr lang="tr-TR" sz="3200" b="1" spc="12">
                <a:solidFill>
                  <a:schemeClr val="accent2"/>
                </a:solidFill>
                <a:latin typeface="Calibri Light" panose="020F0302020204030204" pitchFamily="34" charset="0"/>
                <a:cs typeface="Calibri Light" panose="020F0302020204030204" pitchFamily="34" charset="0"/>
              </a:rPr>
              <a:t> </a:t>
            </a:r>
            <a:r>
              <a:rPr lang="tr-TR" sz="3200" b="1" spc="-12">
                <a:solidFill>
                  <a:schemeClr val="accent2"/>
                </a:solidFill>
                <a:latin typeface="Calibri Light" panose="020F0302020204030204" pitchFamily="34" charset="0"/>
                <a:cs typeface="Calibri Light" panose="020F0302020204030204" pitchFamily="34" charset="0"/>
              </a:rPr>
              <a:t>Zorbalığa</a:t>
            </a:r>
            <a:r>
              <a:rPr lang="tr-TR" sz="3200" b="1" spc="33">
                <a:solidFill>
                  <a:schemeClr val="accent2"/>
                </a:solidFill>
                <a:latin typeface="Calibri Light" panose="020F0302020204030204" pitchFamily="34" charset="0"/>
                <a:cs typeface="Calibri Light" panose="020F0302020204030204" pitchFamily="34" charset="0"/>
              </a:rPr>
              <a:t> </a:t>
            </a:r>
            <a:r>
              <a:rPr lang="tr-TR" sz="3200" b="1" spc="-28">
                <a:solidFill>
                  <a:schemeClr val="accent2"/>
                </a:solidFill>
                <a:latin typeface="Calibri Light" panose="020F0302020204030204" pitchFamily="34" charset="0"/>
                <a:cs typeface="Calibri Light" panose="020F0302020204030204" pitchFamily="34" charset="0"/>
              </a:rPr>
              <a:t>Tanıklık</a:t>
            </a:r>
            <a:r>
              <a:rPr lang="tr-TR" sz="3200" b="1" spc="41">
                <a:solidFill>
                  <a:schemeClr val="accent2"/>
                </a:solidFill>
                <a:latin typeface="Calibri Light" panose="020F0302020204030204" pitchFamily="34" charset="0"/>
                <a:cs typeface="Calibri Light" panose="020F0302020204030204" pitchFamily="34" charset="0"/>
              </a:rPr>
              <a:t> </a:t>
            </a:r>
            <a:r>
              <a:rPr lang="tr-TR" sz="3200" b="1" spc="-16">
                <a:solidFill>
                  <a:schemeClr val="accent2"/>
                </a:solidFill>
                <a:latin typeface="Calibri Light" panose="020F0302020204030204" pitchFamily="34" charset="0"/>
                <a:cs typeface="Calibri Light" panose="020F0302020204030204" pitchFamily="34" charset="0"/>
              </a:rPr>
              <a:t>Ediyorsa</a:t>
            </a:r>
            <a:r>
              <a:rPr lang="tr-TR" sz="3200" b="1">
                <a:solidFill>
                  <a:schemeClr val="accent2"/>
                </a:solidFill>
                <a:latin typeface="Calibri Light" panose="020F0302020204030204" pitchFamily="34" charset="0"/>
                <a:cs typeface="Calibri Light" panose="020F0302020204030204" pitchFamily="34" charset="0"/>
              </a:rPr>
              <a:t> </a:t>
            </a:r>
            <a:r>
              <a:rPr lang="tr-TR" sz="3200" b="1" spc="-4">
                <a:solidFill>
                  <a:schemeClr val="accent2"/>
                </a:solidFill>
                <a:latin typeface="Calibri Light" panose="020F0302020204030204" pitchFamily="34" charset="0"/>
                <a:cs typeface="Calibri Light" panose="020F0302020204030204" pitchFamily="34" charset="0"/>
              </a:rPr>
              <a:t>Neler</a:t>
            </a:r>
            <a:r>
              <a:rPr lang="tr-TR" sz="3200" b="1" spc="41">
                <a:solidFill>
                  <a:schemeClr val="accent2"/>
                </a:solidFill>
                <a:latin typeface="Calibri Light" panose="020F0302020204030204" pitchFamily="34" charset="0"/>
                <a:cs typeface="Calibri Light" panose="020F0302020204030204" pitchFamily="34" charset="0"/>
              </a:rPr>
              <a:t> </a:t>
            </a:r>
            <a:r>
              <a:rPr lang="tr-TR" sz="3200" b="1" spc="-16">
                <a:solidFill>
                  <a:schemeClr val="accent2"/>
                </a:solidFill>
                <a:latin typeface="Calibri Light" panose="020F0302020204030204" pitchFamily="34" charset="0"/>
                <a:cs typeface="Calibri Light" panose="020F0302020204030204" pitchFamily="34" charset="0"/>
              </a:rPr>
              <a:t>Yapabilirsiniz?</a:t>
            </a:r>
            <a:endParaRPr lang="tr-TR" sz="32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9301" y="1053624"/>
            <a:ext cx="6086902" cy="502862"/>
          </a:xfrm>
          <a:prstGeom prst="rect">
            <a:avLst/>
          </a:prstGeom>
        </p:spPr>
        <p:txBody>
          <a:bodyPr vert="horz" wrap="square" lIns="0" tIns="10319" rIns="0" bIns="0" rtlCol="0" anchor="t">
            <a:spAutoFit/>
          </a:bodyPr>
          <a:lstStyle/>
          <a:p>
            <a:pPr marL="10319">
              <a:spcBef>
                <a:spcPts val="81"/>
              </a:spcBef>
            </a:pPr>
            <a:r>
              <a:rPr sz="3200" b="1" spc="-28" dirty="0">
                <a:solidFill>
                  <a:schemeClr val="accent2"/>
                </a:solidFill>
                <a:latin typeface="Comic Sans MS" panose="030F0702030302020204" pitchFamily="66" charset="0"/>
                <a:cs typeface="Myanmar Text" panose="020B0502040204020203" pitchFamily="34" charset="0"/>
              </a:rPr>
              <a:t>Anne-Babalara</a:t>
            </a:r>
            <a:r>
              <a:rPr sz="3200" b="1" spc="-93" dirty="0">
                <a:solidFill>
                  <a:schemeClr val="accent2"/>
                </a:solidFill>
                <a:latin typeface="Comic Sans MS" panose="030F0702030302020204" pitchFamily="66" charset="0"/>
                <a:cs typeface="Myanmar Text" panose="020B0502040204020203" pitchFamily="34" charset="0"/>
              </a:rPr>
              <a:t> </a:t>
            </a:r>
            <a:r>
              <a:rPr sz="3200" b="1" spc="-16" dirty="0">
                <a:solidFill>
                  <a:schemeClr val="accent2"/>
                </a:solidFill>
                <a:latin typeface="Comic Sans MS" panose="030F0702030302020204" pitchFamily="66" charset="0"/>
                <a:cs typeface="Myanmar Text" panose="020B0502040204020203" pitchFamily="34" charset="0"/>
              </a:rPr>
              <a:t>Genel</a:t>
            </a:r>
            <a:r>
              <a:rPr sz="3200" b="1" spc="-81" dirty="0">
                <a:solidFill>
                  <a:schemeClr val="accent2"/>
                </a:solidFill>
                <a:latin typeface="Comic Sans MS" panose="030F0702030302020204" pitchFamily="66" charset="0"/>
                <a:cs typeface="Myanmar Text" panose="020B0502040204020203" pitchFamily="34" charset="0"/>
              </a:rPr>
              <a:t> </a:t>
            </a:r>
            <a:r>
              <a:rPr sz="3200" b="1" spc="-20" dirty="0">
                <a:solidFill>
                  <a:schemeClr val="accent2"/>
                </a:solidFill>
                <a:latin typeface="Comic Sans MS" panose="030F0702030302020204" pitchFamily="66" charset="0"/>
                <a:cs typeface="Myanmar Text" panose="020B0502040204020203" pitchFamily="34" charset="0"/>
              </a:rPr>
              <a:t>Öneriler</a:t>
            </a:r>
            <a:endParaRPr sz="3200" b="1" dirty="0">
              <a:solidFill>
                <a:schemeClr val="accent2"/>
              </a:solidFill>
              <a:latin typeface="Comic Sans MS" panose="030F0702030302020204" pitchFamily="66" charset="0"/>
              <a:cs typeface="Myanmar Text" panose="020B0502040204020203" pitchFamily="34" charset="0"/>
            </a:endParaRPr>
          </a:p>
        </p:txBody>
      </p:sp>
      <p:sp>
        <p:nvSpPr>
          <p:cNvPr id="4" name="object 4"/>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41</a:t>
            </a:fld>
            <a:endParaRPr dirty="0"/>
          </a:p>
        </p:txBody>
      </p:sp>
      <p:sp>
        <p:nvSpPr>
          <p:cNvPr id="3" name="object 3"/>
          <p:cNvSpPr txBox="1"/>
          <p:nvPr/>
        </p:nvSpPr>
        <p:spPr>
          <a:xfrm>
            <a:off x="745013" y="1990772"/>
            <a:ext cx="8196183" cy="2344937"/>
          </a:xfrm>
          <a:prstGeom prst="rect">
            <a:avLst/>
          </a:prstGeom>
        </p:spPr>
        <p:txBody>
          <a:bodyPr vert="horz" wrap="square" lIns="0" tIns="49530" rIns="0" bIns="0" rtlCol="0">
            <a:spAutoFit/>
          </a:bodyPr>
          <a:lstStyle/>
          <a:p>
            <a:pPr marL="196056" marR="4128" indent="-186253">
              <a:lnSpc>
                <a:spcPts val="2454"/>
              </a:lnSpc>
              <a:spcBef>
                <a:spcPts val="390"/>
              </a:spcBef>
              <a:buFont typeface="Arial MT"/>
              <a:buChar char="•"/>
              <a:tabLst>
                <a:tab pos="196572" algn="l"/>
              </a:tabLst>
            </a:pPr>
            <a:r>
              <a:rPr sz="2275" spc="-20" dirty="0">
                <a:latin typeface="Calibri"/>
                <a:cs typeface="Calibri"/>
              </a:rPr>
              <a:t>Anne-babalar,</a:t>
            </a:r>
            <a:r>
              <a:rPr sz="2275" spc="37" dirty="0">
                <a:latin typeface="Calibri"/>
                <a:cs typeface="Calibri"/>
              </a:rPr>
              <a:t> </a:t>
            </a:r>
            <a:r>
              <a:rPr sz="2275" spc="-8" dirty="0">
                <a:latin typeface="Calibri"/>
                <a:cs typeface="Calibri"/>
              </a:rPr>
              <a:t>bir</a:t>
            </a:r>
            <a:r>
              <a:rPr sz="2275" spc="4" dirty="0">
                <a:latin typeface="Calibri"/>
                <a:cs typeface="Calibri"/>
              </a:rPr>
              <a:t> </a:t>
            </a:r>
            <a:r>
              <a:rPr sz="2275" spc="-12" dirty="0">
                <a:latin typeface="Calibri"/>
                <a:cs typeface="Calibri"/>
              </a:rPr>
              <a:t>yandan</a:t>
            </a:r>
            <a:r>
              <a:rPr sz="2275" spc="28" dirty="0">
                <a:latin typeface="Calibri"/>
                <a:cs typeface="Calibri"/>
              </a:rPr>
              <a:t> </a:t>
            </a:r>
            <a:r>
              <a:rPr sz="2275" spc="-8" dirty="0">
                <a:latin typeface="Calibri"/>
                <a:cs typeface="Calibri"/>
              </a:rPr>
              <a:t>çocuklarının</a:t>
            </a:r>
            <a:r>
              <a:rPr sz="2275" spc="28" dirty="0">
                <a:latin typeface="Calibri"/>
                <a:cs typeface="Calibri"/>
              </a:rPr>
              <a:t> </a:t>
            </a:r>
            <a:r>
              <a:rPr sz="2275" spc="-8" dirty="0">
                <a:latin typeface="Calibri"/>
                <a:cs typeface="Calibri"/>
              </a:rPr>
              <a:t>gelişimine</a:t>
            </a:r>
            <a:r>
              <a:rPr sz="2275" spc="12" dirty="0">
                <a:latin typeface="Calibri"/>
                <a:cs typeface="Calibri"/>
              </a:rPr>
              <a:t> </a:t>
            </a:r>
            <a:r>
              <a:rPr sz="2275" spc="-12" dirty="0">
                <a:latin typeface="Calibri"/>
                <a:cs typeface="Calibri"/>
              </a:rPr>
              <a:t>katkıda</a:t>
            </a:r>
            <a:r>
              <a:rPr sz="2275" spc="12" dirty="0">
                <a:latin typeface="Calibri"/>
                <a:cs typeface="Calibri"/>
              </a:rPr>
              <a:t> </a:t>
            </a:r>
            <a:r>
              <a:rPr sz="2275" spc="-16" dirty="0">
                <a:latin typeface="Calibri"/>
                <a:cs typeface="Calibri"/>
              </a:rPr>
              <a:t>bulunurken </a:t>
            </a:r>
            <a:r>
              <a:rPr sz="2275" spc="-500" dirty="0">
                <a:latin typeface="Calibri"/>
                <a:cs typeface="Calibri"/>
              </a:rPr>
              <a:t> </a:t>
            </a:r>
            <a:r>
              <a:rPr sz="2275" spc="-8" dirty="0">
                <a:latin typeface="Calibri"/>
                <a:cs typeface="Calibri"/>
              </a:rPr>
              <a:t>bir</a:t>
            </a:r>
            <a:r>
              <a:rPr sz="2275" spc="4" dirty="0">
                <a:latin typeface="Calibri"/>
                <a:cs typeface="Calibri"/>
              </a:rPr>
              <a:t> </a:t>
            </a:r>
            <a:r>
              <a:rPr sz="2275" spc="-12" dirty="0">
                <a:latin typeface="Calibri"/>
                <a:cs typeface="Calibri"/>
              </a:rPr>
              <a:t>yandan</a:t>
            </a:r>
            <a:r>
              <a:rPr sz="2275" spc="33" dirty="0">
                <a:latin typeface="Calibri"/>
                <a:cs typeface="Calibri"/>
              </a:rPr>
              <a:t> </a:t>
            </a:r>
            <a:r>
              <a:rPr sz="2275" spc="-4" dirty="0">
                <a:latin typeface="Calibri"/>
                <a:cs typeface="Calibri"/>
              </a:rPr>
              <a:t>da</a:t>
            </a:r>
            <a:r>
              <a:rPr sz="2275" dirty="0">
                <a:latin typeface="Calibri"/>
                <a:cs typeface="Calibri"/>
              </a:rPr>
              <a:t> </a:t>
            </a:r>
            <a:r>
              <a:rPr sz="2275" spc="-12" dirty="0">
                <a:latin typeface="Calibri"/>
                <a:cs typeface="Calibri"/>
              </a:rPr>
              <a:t>akran</a:t>
            </a:r>
            <a:r>
              <a:rPr sz="2275" spc="12" dirty="0">
                <a:latin typeface="Calibri"/>
                <a:cs typeface="Calibri"/>
              </a:rPr>
              <a:t> </a:t>
            </a:r>
            <a:r>
              <a:rPr sz="2275" spc="-12" dirty="0">
                <a:latin typeface="Calibri"/>
                <a:cs typeface="Calibri"/>
              </a:rPr>
              <a:t>zorbalığının</a:t>
            </a:r>
            <a:r>
              <a:rPr sz="2275" spc="12" dirty="0">
                <a:latin typeface="Calibri"/>
                <a:cs typeface="Calibri"/>
              </a:rPr>
              <a:t> </a:t>
            </a:r>
            <a:r>
              <a:rPr sz="2275" spc="-8" dirty="0">
                <a:latin typeface="Calibri"/>
                <a:cs typeface="Calibri"/>
              </a:rPr>
              <a:t>önlenmesini</a:t>
            </a:r>
            <a:r>
              <a:rPr sz="2275" spc="33" dirty="0">
                <a:latin typeface="Calibri"/>
                <a:cs typeface="Calibri"/>
              </a:rPr>
              <a:t> </a:t>
            </a:r>
            <a:r>
              <a:rPr sz="2275" spc="-12" dirty="0">
                <a:latin typeface="Calibri"/>
                <a:cs typeface="Calibri"/>
              </a:rPr>
              <a:t>sağlayabilirler:</a:t>
            </a:r>
            <a:endParaRPr sz="2275" dirty="0">
              <a:latin typeface="Calibri"/>
              <a:cs typeface="Calibri"/>
            </a:endParaRPr>
          </a:p>
          <a:p>
            <a:pPr>
              <a:spcBef>
                <a:spcPts val="12"/>
              </a:spcBef>
              <a:buFont typeface="Arial MT"/>
              <a:buChar char="•"/>
            </a:pPr>
            <a:endParaRPr sz="3088" dirty="0">
              <a:latin typeface="Calibri"/>
              <a:cs typeface="Calibri"/>
            </a:endParaRPr>
          </a:p>
          <a:p>
            <a:pPr marL="196056" indent="-186253">
              <a:buFont typeface="Arial MT"/>
              <a:buChar char="•"/>
              <a:tabLst>
                <a:tab pos="196572" algn="l"/>
              </a:tabLst>
            </a:pPr>
            <a:r>
              <a:rPr sz="2275" spc="-12" dirty="0">
                <a:latin typeface="Calibri"/>
                <a:cs typeface="Calibri"/>
              </a:rPr>
              <a:t>Olumlu</a:t>
            </a:r>
            <a:r>
              <a:rPr sz="2275" spc="8" dirty="0">
                <a:latin typeface="Calibri"/>
                <a:cs typeface="Calibri"/>
              </a:rPr>
              <a:t> </a:t>
            </a:r>
            <a:r>
              <a:rPr sz="2275" spc="-4" dirty="0">
                <a:latin typeface="Calibri"/>
                <a:cs typeface="Calibri"/>
              </a:rPr>
              <a:t>anne-baba</a:t>
            </a:r>
            <a:r>
              <a:rPr sz="2275" spc="16" dirty="0">
                <a:latin typeface="Calibri"/>
                <a:cs typeface="Calibri"/>
              </a:rPr>
              <a:t> </a:t>
            </a:r>
            <a:r>
              <a:rPr sz="2275" spc="-4" dirty="0">
                <a:latin typeface="Calibri"/>
                <a:cs typeface="Calibri"/>
              </a:rPr>
              <a:t>tutumu</a:t>
            </a:r>
            <a:endParaRPr sz="2275" dirty="0">
              <a:latin typeface="Calibri"/>
              <a:cs typeface="Calibri"/>
            </a:endParaRPr>
          </a:p>
          <a:p>
            <a:pPr marL="196056" indent="-186253">
              <a:spcBef>
                <a:spcPts val="536"/>
              </a:spcBef>
              <a:buFont typeface="Arial MT"/>
              <a:buChar char="•"/>
              <a:tabLst>
                <a:tab pos="196572" algn="l"/>
              </a:tabLst>
            </a:pPr>
            <a:r>
              <a:rPr sz="2275" spc="-4" dirty="0">
                <a:latin typeface="Calibri"/>
                <a:cs typeface="Calibri"/>
              </a:rPr>
              <a:t>Sağlıklı</a:t>
            </a:r>
            <a:r>
              <a:rPr sz="2275" spc="-33" dirty="0">
                <a:latin typeface="Calibri"/>
                <a:cs typeface="Calibri"/>
              </a:rPr>
              <a:t> </a:t>
            </a:r>
            <a:r>
              <a:rPr sz="2275" spc="-8" dirty="0">
                <a:latin typeface="Calibri"/>
                <a:cs typeface="Calibri"/>
              </a:rPr>
              <a:t>iletişim</a:t>
            </a:r>
            <a:endParaRPr sz="2275" dirty="0">
              <a:latin typeface="Calibri"/>
              <a:cs typeface="Calibri"/>
            </a:endParaRPr>
          </a:p>
          <a:p>
            <a:pPr marL="196056" indent="-186253">
              <a:spcBef>
                <a:spcPts val="544"/>
              </a:spcBef>
              <a:buFont typeface="Arial MT"/>
              <a:buChar char="•"/>
              <a:tabLst>
                <a:tab pos="196572" algn="l"/>
              </a:tabLst>
            </a:pPr>
            <a:r>
              <a:rPr sz="2275" spc="-8" dirty="0">
                <a:latin typeface="Calibri"/>
                <a:cs typeface="Calibri"/>
              </a:rPr>
              <a:t>Olumlu</a:t>
            </a:r>
            <a:r>
              <a:rPr sz="2275" spc="4" dirty="0">
                <a:latin typeface="Calibri"/>
                <a:cs typeface="Calibri"/>
              </a:rPr>
              <a:t> </a:t>
            </a:r>
            <a:r>
              <a:rPr sz="2275" spc="-20" dirty="0">
                <a:latin typeface="Calibri"/>
                <a:cs typeface="Calibri"/>
              </a:rPr>
              <a:t>rol</a:t>
            </a:r>
            <a:r>
              <a:rPr sz="2275" spc="-8" dirty="0">
                <a:latin typeface="Calibri"/>
                <a:cs typeface="Calibri"/>
              </a:rPr>
              <a:t> </a:t>
            </a:r>
            <a:r>
              <a:rPr sz="2275" spc="-4" dirty="0">
                <a:latin typeface="Calibri"/>
                <a:cs typeface="Calibri"/>
              </a:rPr>
              <a:t>model</a:t>
            </a:r>
            <a:r>
              <a:rPr sz="2275" spc="-8" dirty="0">
                <a:latin typeface="Calibri"/>
                <a:cs typeface="Calibri"/>
              </a:rPr>
              <a:t> </a:t>
            </a:r>
            <a:r>
              <a:rPr sz="2275" spc="-4" dirty="0">
                <a:latin typeface="Calibri"/>
                <a:cs typeface="Calibri"/>
              </a:rPr>
              <a:t>olma</a:t>
            </a:r>
            <a:endParaRPr sz="2275"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5582" y="1115949"/>
            <a:ext cx="2386211" cy="1143318"/>
            <a:chOff x="573023" y="582168"/>
            <a:chExt cx="2936875" cy="1407160"/>
          </a:xfrm>
        </p:grpSpPr>
        <p:sp>
          <p:nvSpPr>
            <p:cNvPr id="3" name="object 3"/>
            <p:cNvSpPr/>
            <p:nvPr/>
          </p:nvSpPr>
          <p:spPr>
            <a:xfrm>
              <a:off x="579119" y="588264"/>
              <a:ext cx="2924810" cy="1394460"/>
            </a:xfrm>
            <a:custGeom>
              <a:avLst/>
              <a:gdLst/>
              <a:ahLst/>
              <a:cxnLst/>
              <a:rect l="l" t="t" r="r" b="b"/>
              <a:pathLst>
                <a:path w="2924810" h="1394460">
                  <a:moveTo>
                    <a:pt x="2227326" y="0"/>
                  </a:moveTo>
                  <a:lnTo>
                    <a:pt x="2227326" y="174244"/>
                  </a:lnTo>
                  <a:lnTo>
                    <a:pt x="0" y="174244"/>
                  </a:lnTo>
                  <a:lnTo>
                    <a:pt x="0" y="1220215"/>
                  </a:lnTo>
                  <a:lnTo>
                    <a:pt x="2227326" y="1220215"/>
                  </a:lnTo>
                  <a:lnTo>
                    <a:pt x="2227326" y="1394460"/>
                  </a:lnTo>
                  <a:lnTo>
                    <a:pt x="2924556" y="697230"/>
                  </a:lnTo>
                  <a:lnTo>
                    <a:pt x="2227326" y="0"/>
                  </a:lnTo>
                  <a:close/>
                </a:path>
              </a:pathLst>
            </a:custGeom>
            <a:solidFill>
              <a:srgbClr val="FFC000">
                <a:alpha val="90194"/>
              </a:srgbClr>
            </a:solidFill>
          </p:spPr>
          <p:txBody>
            <a:bodyPr wrap="square" lIns="0" tIns="0" rIns="0" bIns="0" rtlCol="0"/>
            <a:lstStyle/>
            <a:p>
              <a:endParaRPr sz="1463"/>
            </a:p>
          </p:txBody>
        </p:sp>
        <p:sp>
          <p:nvSpPr>
            <p:cNvPr id="4" name="object 4"/>
            <p:cNvSpPr/>
            <p:nvPr/>
          </p:nvSpPr>
          <p:spPr>
            <a:xfrm>
              <a:off x="579119" y="588264"/>
              <a:ext cx="2924810" cy="1394460"/>
            </a:xfrm>
            <a:custGeom>
              <a:avLst/>
              <a:gdLst/>
              <a:ahLst/>
              <a:cxnLst/>
              <a:rect l="l" t="t" r="r" b="b"/>
              <a:pathLst>
                <a:path w="2924810" h="1394460">
                  <a:moveTo>
                    <a:pt x="0" y="174244"/>
                  </a:moveTo>
                  <a:lnTo>
                    <a:pt x="2227326" y="174244"/>
                  </a:lnTo>
                  <a:lnTo>
                    <a:pt x="2227326" y="0"/>
                  </a:lnTo>
                  <a:lnTo>
                    <a:pt x="2924556" y="697230"/>
                  </a:lnTo>
                  <a:lnTo>
                    <a:pt x="2227326" y="1394460"/>
                  </a:lnTo>
                  <a:lnTo>
                    <a:pt x="2227326" y="1220215"/>
                  </a:lnTo>
                  <a:lnTo>
                    <a:pt x="0" y="1220215"/>
                  </a:lnTo>
                  <a:lnTo>
                    <a:pt x="0" y="174244"/>
                  </a:lnTo>
                  <a:close/>
                </a:path>
              </a:pathLst>
            </a:custGeom>
            <a:ln w="12192">
              <a:solidFill>
                <a:srgbClr val="D2DEEE"/>
              </a:solidFill>
            </a:ln>
          </p:spPr>
          <p:txBody>
            <a:bodyPr wrap="square" lIns="0" tIns="0" rIns="0" bIns="0" rtlCol="0"/>
            <a:lstStyle/>
            <a:p>
              <a:endParaRPr sz="1463"/>
            </a:p>
          </p:txBody>
        </p:sp>
      </p:grpSp>
      <p:sp>
        <p:nvSpPr>
          <p:cNvPr id="5" name="object 5"/>
          <p:cNvSpPr txBox="1">
            <a:spLocks noGrp="1"/>
          </p:cNvSpPr>
          <p:nvPr>
            <p:ph type="title"/>
          </p:nvPr>
        </p:nvSpPr>
        <p:spPr>
          <a:xfrm>
            <a:off x="641001" y="1338896"/>
            <a:ext cx="1887815" cy="856805"/>
          </a:xfrm>
          <a:prstGeom prst="rect">
            <a:avLst/>
          </a:prstGeom>
        </p:spPr>
        <p:txBody>
          <a:bodyPr vert="horz" wrap="square" lIns="0" tIns="10319" rIns="0" bIns="0" rtlCol="0" anchor="t">
            <a:spAutoFit/>
          </a:bodyPr>
          <a:lstStyle/>
          <a:p>
            <a:pPr marL="10319">
              <a:lnSpc>
                <a:spcPts val="2226"/>
              </a:lnSpc>
              <a:spcBef>
                <a:spcPts val="81"/>
              </a:spcBef>
            </a:pPr>
            <a:r>
              <a:rPr sz="1950" spc="-4" dirty="0">
                <a:solidFill>
                  <a:srgbClr val="000000"/>
                </a:solidFill>
              </a:rPr>
              <a:t>Olumlu</a:t>
            </a:r>
            <a:r>
              <a:rPr sz="1950" spc="-41" dirty="0">
                <a:solidFill>
                  <a:srgbClr val="000000"/>
                </a:solidFill>
              </a:rPr>
              <a:t> </a:t>
            </a:r>
            <a:r>
              <a:rPr sz="1950" spc="-4" dirty="0">
                <a:solidFill>
                  <a:srgbClr val="000000"/>
                </a:solidFill>
              </a:rPr>
              <a:t>anne-baba</a:t>
            </a:r>
            <a:endParaRPr sz="1950"/>
          </a:p>
          <a:p>
            <a:pPr marL="10319">
              <a:lnSpc>
                <a:spcPts val="2226"/>
              </a:lnSpc>
            </a:pPr>
            <a:r>
              <a:rPr sz="1950" dirty="0">
                <a:solidFill>
                  <a:srgbClr val="000000"/>
                </a:solidFill>
              </a:rPr>
              <a:t>tutumları</a:t>
            </a:r>
            <a:endParaRPr sz="1950"/>
          </a:p>
        </p:txBody>
      </p:sp>
      <p:sp>
        <p:nvSpPr>
          <p:cNvPr id="6" name="object 6"/>
          <p:cNvSpPr txBox="1"/>
          <p:nvPr/>
        </p:nvSpPr>
        <p:spPr>
          <a:xfrm>
            <a:off x="2846737" y="937641"/>
            <a:ext cx="6378535" cy="1221688"/>
          </a:xfrm>
          <a:prstGeom prst="rect">
            <a:avLst/>
          </a:prstGeom>
          <a:solidFill>
            <a:srgbClr val="FFF1CC"/>
          </a:solidFill>
        </p:spPr>
        <p:txBody>
          <a:bodyPr vert="horz" wrap="square" lIns="0" tIns="21153" rIns="0" bIns="0" rtlCol="0">
            <a:spAutoFit/>
          </a:bodyPr>
          <a:lstStyle/>
          <a:p>
            <a:pPr marL="307499" indent="-233204">
              <a:spcBef>
                <a:spcPts val="166"/>
              </a:spcBef>
              <a:buFont typeface="Arial MT"/>
              <a:buChar char="•"/>
              <a:tabLst>
                <a:tab pos="307499" algn="l"/>
                <a:tab pos="308015" algn="l"/>
              </a:tabLst>
            </a:pPr>
            <a:r>
              <a:rPr sz="1950" spc="-12" dirty="0">
                <a:latin typeface="Calibri"/>
                <a:cs typeface="Calibri"/>
              </a:rPr>
              <a:t>Çocuğa</a:t>
            </a:r>
            <a:r>
              <a:rPr sz="1950" spc="-16" dirty="0">
                <a:latin typeface="Calibri"/>
                <a:cs typeface="Calibri"/>
              </a:rPr>
              <a:t> </a:t>
            </a:r>
            <a:r>
              <a:rPr sz="1950" spc="-12" dirty="0">
                <a:latin typeface="Calibri"/>
                <a:cs typeface="Calibri"/>
              </a:rPr>
              <a:t>sevgi</a:t>
            </a:r>
            <a:r>
              <a:rPr sz="1950" dirty="0">
                <a:latin typeface="Calibri"/>
                <a:cs typeface="Calibri"/>
              </a:rPr>
              <a:t> </a:t>
            </a:r>
            <a:r>
              <a:rPr sz="1950" spc="-16" dirty="0">
                <a:latin typeface="Calibri"/>
                <a:cs typeface="Calibri"/>
              </a:rPr>
              <a:t>ve</a:t>
            </a:r>
            <a:r>
              <a:rPr sz="1950" spc="4" dirty="0">
                <a:latin typeface="Calibri"/>
                <a:cs typeface="Calibri"/>
              </a:rPr>
              <a:t> </a:t>
            </a:r>
            <a:r>
              <a:rPr sz="1950" dirty="0">
                <a:latin typeface="Calibri"/>
                <a:cs typeface="Calibri"/>
              </a:rPr>
              <a:t>ilgi</a:t>
            </a:r>
            <a:r>
              <a:rPr sz="1950" spc="-12" dirty="0">
                <a:latin typeface="Calibri"/>
                <a:cs typeface="Calibri"/>
              </a:rPr>
              <a:t> </a:t>
            </a:r>
            <a:r>
              <a:rPr sz="1950" spc="-8" dirty="0">
                <a:latin typeface="Calibri"/>
                <a:cs typeface="Calibri"/>
              </a:rPr>
              <a:t>gösterilmesi</a:t>
            </a:r>
            <a:endParaRPr sz="1950">
              <a:latin typeface="Calibri"/>
              <a:cs typeface="Calibri"/>
            </a:endParaRPr>
          </a:p>
          <a:p>
            <a:pPr marL="307499" indent="-233204">
              <a:buFont typeface="Arial MT"/>
              <a:buChar char="•"/>
              <a:tabLst>
                <a:tab pos="307499" algn="l"/>
                <a:tab pos="308015" algn="l"/>
              </a:tabLst>
            </a:pPr>
            <a:r>
              <a:rPr sz="1950" spc="-24" dirty="0">
                <a:latin typeface="Calibri"/>
                <a:cs typeface="Calibri"/>
              </a:rPr>
              <a:t>Ev</a:t>
            </a:r>
            <a:r>
              <a:rPr sz="1950" spc="-4" dirty="0">
                <a:latin typeface="Calibri"/>
                <a:cs typeface="Calibri"/>
              </a:rPr>
              <a:t> </a:t>
            </a:r>
            <a:r>
              <a:rPr sz="1950" dirty="0">
                <a:latin typeface="Calibri"/>
                <a:cs typeface="Calibri"/>
              </a:rPr>
              <a:t>içerisindeki</a:t>
            </a:r>
            <a:r>
              <a:rPr sz="1950" spc="-24" dirty="0">
                <a:latin typeface="Calibri"/>
                <a:cs typeface="Calibri"/>
              </a:rPr>
              <a:t> </a:t>
            </a:r>
            <a:r>
              <a:rPr sz="1950" spc="-8" dirty="0">
                <a:latin typeface="Calibri"/>
                <a:cs typeface="Calibri"/>
              </a:rPr>
              <a:t>kuralların</a:t>
            </a:r>
            <a:r>
              <a:rPr sz="1950" spc="-16" dirty="0">
                <a:latin typeface="Calibri"/>
                <a:cs typeface="Calibri"/>
              </a:rPr>
              <a:t> </a:t>
            </a:r>
            <a:r>
              <a:rPr sz="1950" spc="-8" dirty="0">
                <a:latin typeface="Calibri"/>
                <a:cs typeface="Calibri"/>
              </a:rPr>
              <a:t>net</a:t>
            </a:r>
            <a:r>
              <a:rPr sz="1950" spc="-4" dirty="0">
                <a:latin typeface="Calibri"/>
                <a:cs typeface="Calibri"/>
              </a:rPr>
              <a:t> belirlenmesi</a:t>
            </a:r>
            <a:r>
              <a:rPr sz="1950" spc="-24" dirty="0">
                <a:latin typeface="Calibri"/>
                <a:cs typeface="Calibri"/>
              </a:rPr>
              <a:t> </a:t>
            </a:r>
            <a:r>
              <a:rPr sz="1950" spc="-12" dirty="0">
                <a:latin typeface="Calibri"/>
                <a:cs typeface="Calibri"/>
              </a:rPr>
              <a:t>ve</a:t>
            </a:r>
            <a:r>
              <a:rPr sz="1950" spc="4" dirty="0">
                <a:latin typeface="Calibri"/>
                <a:cs typeface="Calibri"/>
              </a:rPr>
              <a:t> </a:t>
            </a:r>
            <a:r>
              <a:rPr sz="1950" spc="-4" dirty="0">
                <a:latin typeface="Calibri"/>
                <a:cs typeface="Calibri"/>
              </a:rPr>
              <a:t>tutarlı</a:t>
            </a:r>
            <a:r>
              <a:rPr sz="1950" spc="-24" dirty="0">
                <a:latin typeface="Calibri"/>
                <a:cs typeface="Calibri"/>
              </a:rPr>
              <a:t> </a:t>
            </a:r>
            <a:r>
              <a:rPr sz="1950" spc="-4" dirty="0">
                <a:latin typeface="Calibri"/>
                <a:cs typeface="Calibri"/>
              </a:rPr>
              <a:t>bir</a:t>
            </a:r>
            <a:endParaRPr sz="1950">
              <a:latin typeface="Calibri"/>
              <a:cs typeface="Calibri"/>
            </a:endParaRPr>
          </a:p>
          <a:p>
            <a:pPr marL="307499"/>
            <a:r>
              <a:rPr sz="1950" spc="-4" dirty="0">
                <a:latin typeface="Calibri"/>
                <a:cs typeface="Calibri"/>
              </a:rPr>
              <a:t>şekilde</a:t>
            </a:r>
            <a:r>
              <a:rPr sz="1950" spc="-37" dirty="0">
                <a:latin typeface="Calibri"/>
                <a:cs typeface="Calibri"/>
              </a:rPr>
              <a:t> </a:t>
            </a:r>
            <a:r>
              <a:rPr sz="1950" spc="-4" dirty="0">
                <a:latin typeface="Calibri"/>
                <a:cs typeface="Calibri"/>
              </a:rPr>
              <a:t>uygulanması</a:t>
            </a:r>
            <a:endParaRPr sz="1950">
              <a:latin typeface="Calibri"/>
              <a:cs typeface="Calibri"/>
            </a:endParaRPr>
          </a:p>
          <a:p>
            <a:pPr marL="307499" indent="-233204">
              <a:buFont typeface="Arial MT"/>
              <a:buChar char="•"/>
              <a:tabLst>
                <a:tab pos="307499" algn="l"/>
                <a:tab pos="308015" algn="l"/>
              </a:tabLst>
            </a:pPr>
            <a:r>
              <a:rPr sz="1950" spc="-4" dirty="0">
                <a:latin typeface="Calibri"/>
                <a:cs typeface="Calibri"/>
              </a:rPr>
              <a:t>Çocuğun</a:t>
            </a:r>
            <a:r>
              <a:rPr sz="1950" spc="-20" dirty="0">
                <a:latin typeface="Calibri"/>
                <a:cs typeface="Calibri"/>
              </a:rPr>
              <a:t> </a:t>
            </a:r>
            <a:r>
              <a:rPr sz="1950" spc="-24" dirty="0">
                <a:latin typeface="Calibri"/>
                <a:cs typeface="Calibri"/>
              </a:rPr>
              <a:t>bilgisayar,</a:t>
            </a:r>
            <a:r>
              <a:rPr sz="1950" spc="-16" dirty="0">
                <a:latin typeface="Calibri"/>
                <a:cs typeface="Calibri"/>
              </a:rPr>
              <a:t> </a:t>
            </a:r>
            <a:r>
              <a:rPr sz="1950" spc="-4" dirty="0">
                <a:latin typeface="Calibri"/>
                <a:cs typeface="Calibri"/>
              </a:rPr>
              <a:t>TV</a:t>
            </a:r>
            <a:r>
              <a:rPr sz="1950" spc="-8" dirty="0">
                <a:latin typeface="Calibri"/>
                <a:cs typeface="Calibri"/>
              </a:rPr>
              <a:t> kullanımının</a:t>
            </a:r>
            <a:r>
              <a:rPr sz="1950" spc="-20" dirty="0">
                <a:latin typeface="Calibri"/>
                <a:cs typeface="Calibri"/>
              </a:rPr>
              <a:t> </a:t>
            </a:r>
            <a:r>
              <a:rPr sz="1950" spc="-4" dirty="0">
                <a:latin typeface="Calibri"/>
                <a:cs typeface="Calibri"/>
              </a:rPr>
              <a:t>denetlenmesi</a:t>
            </a:r>
            <a:endParaRPr sz="1950">
              <a:latin typeface="Calibri"/>
              <a:cs typeface="Calibri"/>
            </a:endParaRPr>
          </a:p>
        </p:txBody>
      </p:sp>
      <p:grpSp>
        <p:nvGrpSpPr>
          <p:cNvPr id="7" name="object 7"/>
          <p:cNvGrpSpPr/>
          <p:nvPr/>
        </p:nvGrpSpPr>
        <p:grpSpPr>
          <a:xfrm>
            <a:off x="465582" y="2927508"/>
            <a:ext cx="2386211" cy="1143318"/>
            <a:chOff x="573023" y="2811779"/>
            <a:chExt cx="2936875" cy="1407160"/>
          </a:xfrm>
        </p:grpSpPr>
        <p:sp>
          <p:nvSpPr>
            <p:cNvPr id="8" name="object 8"/>
            <p:cNvSpPr/>
            <p:nvPr/>
          </p:nvSpPr>
          <p:spPr>
            <a:xfrm>
              <a:off x="579119" y="2817875"/>
              <a:ext cx="2924810" cy="1394460"/>
            </a:xfrm>
            <a:custGeom>
              <a:avLst/>
              <a:gdLst/>
              <a:ahLst/>
              <a:cxnLst/>
              <a:rect l="l" t="t" r="r" b="b"/>
              <a:pathLst>
                <a:path w="2924810" h="1394460">
                  <a:moveTo>
                    <a:pt x="2227326" y="0"/>
                  </a:moveTo>
                  <a:lnTo>
                    <a:pt x="2227326" y="174244"/>
                  </a:lnTo>
                  <a:lnTo>
                    <a:pt x="0" y="174244"/>
                  </a:lnTo>
                  <a:lnTo>
                    <a:pt x="0" y="1220216"/>
                  </a:lnTo>
                  <a:lnTo>
                    <a:pt x="2227326" y="1220216"/>
                  </a:lnTo>
                  <a:lnTo>
                    <a:pt x="2227326" y="1394460"/>
                  </a:lnTo>
                  <a:lnTo>
                    <a:pt x="2924556" y="697229"/>
                  </a:lnTo>
                  <a:lnTo>
                    <a:pt x="2227326" y="0"/>
                  </a:lnTo>
                  <a:close/>
                </a:path>
              </a:pathLst>
            </a:custGeom>
            <a:solidFill>
              <a:srgbClr val="6FAC46">
                <a:alpha val="90194"/>
              </a:srgbClr>
            </a:solidFill>
          </p:spPr>
          <p:txBody>
            <a:bodyPr wrap="square" lIns="0" tIns="0" rIns="0" bIns="0" rtlCol="0"/>
            <a:lstStyle/>
            <a:p>
              <a:endParaRPr sz="1463"/>
            </a:p>
          </p:txBody>
        </p:sp>
        <p:sp>
          <p:nvSpPr>
            <p:cNvPr id="9" name="object 9"/>
            <p:cNvSpPr/>
            <p:nvPr/>
          </p:nvSpPr>
          <p:spPr>
            <a:xfrm>
              <a:off x="579119" y="2817875"/>
              <a:ext cx="2924810" cy="1394460"/>
            </a:xfrm>
            <a:custGeom>
              <a:avLst/>
              <a:gdLst/>
              <a:ahLst/>
              <a:cxnLst/>
              <a:rect l="l" t="t" r="r" b="b"/>
              <a:pathLst>
                <a:path w="2924810" h="1394460">
                  <a:moveTo>
                    <a:pt x="0" y="174244"/>
                  </a:moveTo>
                  <a:lnTo>
                    <a:pt x="2227326" y="174244"/>
                  </a:lnTo>
                  <a:lnTo>
                    <a:pt x="2227326" y="0"/>
                  </a:lnTo>
                  <a:lnTo>
                    <a:pt x="2924556" y="697229"/>
                  </a:lnTo>
                  <a:lnTo>
                    <a:pt x="2227326" y="1394460"/>
                  </a:lnTo>
                  <a:lnTo>
                    <a:pt x="2227326" y="1220216"/>
                  </a:lnTo>
                  <a:lnTo>
                    <a:pt x="0" y="1220216"/>
                  </a:lnTo>
                  <a:lnTo>
                    <a:pt x="0" y="174244"/>
                  </a:lnTo>
                  <a:close/>
                </a:path>
              </a:pathLst>
            </a:custGeom>
            <a:ln w="12192">
              <a:solidFill>
                <a:srgbClr val="D2DEEE"/>
              </a:solidFill>
            </a:ln>
          </p:spPr>
          <p:txBody>
            <a:bodyPr wrap="square" lIns="0" tIns="0" rIns="0" bIns="0" rtlCol="0"/>
            <a:lstStyle/>
            <a:p>
              <a:endParaRPr sz="1463"/>
            </a:p>
          </p:txBody>
        </p:sp>
      </p:grpSp>
      <p:sp>
        <p:nvSpPr>
          <p:cNvPr id="10" name="object 10"/>
          <p:cNvSpPr txBox="1"/>
          <p:nvPr/>
        </p:nvSpPr>
        <p:spPr>
          <a:xfrm>
            <a:off x="641000" y="3311985"/>
            <a:ext cx="1489512" cy="310502"/>
          </a:xfrm>
          <a:prstGeom prst="rect">
            <a:avLst/>
          </a:prstGeom>
        </p:spPr>
        <p:txBody>
          <a:bodyPr vert="horz" wrap="square" lIns="0" tIns="10319" rIns="0" bIns="0" rtlCol="0">
            <a:spAutoFit/>
          </a:bodyPr>
          <a:lstStyle/>
          <a:p>
            <a:pPr marL="10319">
              <a:spcBef>
                <a:spcPts val="81"/>
              </a:spcBef>
            </a:pPr>
            <a:r>
              <a:rPr sz="1950" spc="-4" dirty="0">
                <a:latin typeface="Calibri"/>
                <a:cs typeface="Calibri"/>
              </a:rPr>
              <a:t>Sağlıklı</a:t>
            </a:r>
            <a:r>
              <a:rPr sz="1950" spc="-69" dirty="0">
                <a:latin typeface="Calibri"/>
                <a:cs typeface="Calibri"/>
              </a:rPr>
              <a:t> </a:t>
            </a:r>
            <a:r>
              <a:rPr sz="1950" spc="-4" dirty="0">
                <a:latin typeface="Calibri"/>
                <a:cs typeface="Calibri"/>
              </a:rPr>
              <a:t>iletişim</a:t>
            </a:r>
            <a:endParaRPr sz="1950">
              <a:latin typeface="Calibri"/>
              <a:cs typeface="Calibri"/>
            </a:endParaRPr>
          </a:p>
        </p:txBody>
      </p:sp>
      <p:sp>
        <p:nvSpPr>
          <p:cNvPr id="11" name="object 11"/>
          <p:cNvSpPr txBox="1"/>
          <p:nvPr/>
        </p:nvSpPr>
        <p:spPr>
          <a:xfrm>
            <a:off x="2834354" y="2560987"/>
            <a:ext cx="6378535" cy="1822374"/>
          </a:xfrm>
          <a:prstGeom prst="rect">
            <a:avLst/>
          </a:prstGeom>
          <a:solidFill>
            <a:srgbClr val="E1EFD9"/>
          </a:solidFill>
        </p:spPr>
        <p:txBody>
          <a:bodyPr vert="horz" wrap="square" lIns="0" tIns="21669" rIns="0" bIns="0" rtlCol="0">
            <a:spAutoFit/>
          </a:bodyPr>
          <a:lstStyle/>
          <a:p>
            <a:pPr marL="307499" marR="442158" indent="-233204">
              <a:spcBef>
                <a:spcPts val="170"/>
              </a:spcBef>
              <a:buFont typeface="Arial MT"/>
              <a:buChar char="•"/>
              <a:tabLst>
                <a:tab pos="307499" algn="l"/>
                <a:tab pos="308015" algn="l"/>
              </a:tabLst>
            </a:pPr>
            <a:r>
              <a:rPr sz="1950" spc="-4" dirty="0">
                <a:latin typeface="Calibri"/>
                <a:cs typeface="Calibri"/>
              </a:rPr>
              <a:t>Çocuğun </a:t>
            </a:r>
            <a:r>
              <a:rPr sz="1950" spc="-8" dirty="0">
                <a:latin typeface="Calibri"/>
                <a:cs typeface="Calibri"/>
              </a:rPr>
              <a:t>kendisini </a:t>
            </a:r>
            <a:r>
              <a:rPr sz="1950" spc="-12" dirty="0">
                <a:latin typeface="Calibri"/>
                <a:cs typeface="Calibri"/>
              </a:rPr>
              <a:t>rahat </a:t>
            </a:r>
            <a:r>
              <a:rPr sz="1950" spc="-8" dirty="0">
                <a:latin typeface="Calibri"/>
                <a:cs typeface="Calibri"/>
              </a:rPr>
              <a:t>ifade </a:t>
            </a:r>
            <a:r>
              <a:rPr sz="1950" spc="-4" dirty="0">
                <a:latin typeface="Calibri"/>
                <a:cs typeface="Calibri"/>
              </a:rPr>
              <a:t>edebileceği bir </a:t>
            </a:r>
            <a:r>
              <a:rPr sz="1950" dirty="0">
                <a:latin typeface="Calibri"/>
                <a:cs typeface="Calibri"/>
              </a:rPr>
              <a:t>aile </a:t>
            </a:r>
            <a:r>
              <a:rPr sz="1950" spc="-8" dirty="0">
                <a:latin typeface="Calibri"/>
                <a:cs typeface="Calibri"/>
              </a:rPr>
              <a:t>ortamı </a:t>
            </a:r>
            <a:r>
              <a:rPr sz="1950" spc="-431" dirty="0">
                <a:latin typeface="Calibri"/>
                <a:cs typeface="Calibri"/>
              </a:rPr>
              <a:t> </a:t>
            </a:r>
            <a:r>
              <a:rPr sz="1950" spc="-8" dirty="0">
                <a:latin typeface="Calibri"/>
                <a:cs typeface="Calibri"/>
              </a:rPr>
              <a:t>yaratılması</a:t>
            </a:r>
            <a:endParaRPr sz="1950">
              <a:latin typeface="Calibri"/>
              <a:cs typeface="Calibri"/>
            </a:endParaRPr>
          </a:p>
          <a:p>
            <a:pPr marL="307499" marR="155297" indent="-233204">
              <a:buFont typeface="Arial MT"/>
              <a:buChar char="•"/>
              <a:tabLst>
                <a:tab pos="307499" algn="l"/>
                <a:tab pos="308015" algn="l"/>
              </a:tabLst>
            </a:pPr>
            <a:r>
              <a:rPr sz="1950" i="1" dirty="0">
                <a:latin typeface="Calibri"/>
                <a:cs typeface="Calibri"/>
              </a:rPr>
              <a:t>Günün </a:t>
            </a:r>
            <a:r>
              <a:rPr sz="1950" i="1" spc="-4" dirty="0">
                <a:latin typeface="Calibri"/>
                <a:cs typeface="Calibri"/>
              </a:rPr>
              <a:t>nasıl geçti? </a:t>
            </a:r>
            <a:r>
              <a:rPr sz="1950" i="1" dirty="0">
                <a:latin typeface="Calibri"/>
                <a:cs typeface="Calibri"/>
              </a:rPr>
              <a:t>Bugün </a:t>
            </a:r>
            <a:r>
              <a:rPr sz="1950" i="1" spc="-8" dirty="0">
                <a:latin typeface="Calibri"/>
                <a:cs typeface="Calibri"/>
              </a:rPr>
              <a:t>okulda </a:t>
            </a:r>
            <a:r>
              <a:rPr sz="1950" i="1" spc="-4" dirty="0">
                <a:latin typeface="Calibri"/>
                <a:cs typeface="Calibri"/>
              </a:rPr>
              <a:t>seni </a:t>
            </a:r>
            <a:r>
              <a:rPr sz="1950" i="1" dirty="0">
                <a:latin typeface="Calibri"/>
                <a:cs typeface="Calibri"/>
              </a:rPr>
              <a:t>en </a:t>
            </a:r>
            <a:r>
              <a:rPr sz="1950" i="1" spc="-4" dirty="0">
                <a:latin typeface="Calibri"/>
                <a:cs typeface="Calibri"/>
              </a:rPr>
              <a:t>mutlu </a:t>
            </a:r>
            <a:r>
              <a:rPr sz="1950" i="1" dirty="0">
                <a:latin typeface="Calibri"/>
                <a:cs typeface="Calibri"/>
              </a:rPr>
              <a:t>eden </a:t>
            </a:r>
            <a:r>
              <a:rPr sz="1950" i="1" spc="-4" dirty="0">
                <a:latin typeface="Calibri"/>
                <a:cs typeface="Calibri"/>
              </a:rPr>
              <a:t>şey </a:t>
            </a:r>
            <a:r>
              <a:rPr sz="1950" i="1" dirty="0">
                <a:latin typeface="Calibri"/>
                <a:cs typeface="Calibri"/>
              </a:rPr>
              <a:t> </a:t>
            </a:r>
            <a:r>
              <a:rPr sz="1950" i="1" spc="-4" dirty="0">
                <a:latin typeface="Calibri"/>
                <a:cs typeface="Calibri"/>
              </a:rPr>
              <a:t>neydi? </a:t>
            </a:r>
            <a:r>
              <a:rPr sz="1950" i="1" dirty="0">
                <a:latin typeface="Calibri"/>
                <a:cs typeface="Calibri"/>
              </a:rPr>
              <a:t>Bugün </a:t>
            </a:r>
            <a:r>
              <a:rPr sz="1950" i="1" spc="-4" dirty="0">
                <a:latin typeface="Calibri"/>
                <a:cs typeface="Calibri"/>
              </a:rPr>
              <a:t>seni </a:t>
            </a:r>
            <a:r>
              <a:rPr sz="1950" i="1" spc="-8" dirty="0">
                <a:latin typeface="Calibri"/>
                <a:cs typeface="Calibri"/>
              </a:rPr>
              <a:t>üzen </a:t>
            </a:r>
            <a:r>
              <a:rPr sz="1950" i="1" spc="-4" dirty="0">
                <a:latin typeface="Calibri"/>
                <a:cs typeface="Calibri"/>
              </a:rPr>
              <a:t>bir şey yaşadın mı, bu </a:t>
            </a:r>
            <a:r>
              <a:rPr sz="1950" i="1" spc="-16" dirty="0">
                <a:latin typeface="Calibri"/>
                <a:cs typeface="Calibri"/>
              </a:rPr>
              <a:t>konuda </a:t>
            </a:r>
            <a:r>
              <a:rPr sz="1950" i="1" dirty="0">
                <a:latin typeface="Calibri"/>
                <a:cs typeface="Calibri"/>
              </a:rPr>
              <a:t>neler </a:t>
            </a:r>
            <a:r>
              <a:rPr sz="1950" i="1" spc="-431" dirty="0">
                <a:latin typeface="Calibri"/>
                <a:cs typeface="Calibri"/>
              </a:rPr>
              <a:t> </a:t>
            </a:r>
            <a:r>
              <a:rPr sz="1950" i="1" spc="-4" dirty="0">
                <a:latin typeface="Calibri"/>
                <a:cs typeface="Calibri"/>
              </a:rPr>
              <a:t>yaptın?</a:t>
            </a:r>
            <a:r>
              <a:rPr sz="1950" i="1" spc="4" dirty="0">
                <a:latin typeface="Calibri"/>
                <a:cs typeface="Calibri"/>
              </a:rPr>
              <a:t> </a:t>
            </a:r>
            <a:r>
              <a:rPr sz="1950" dirty="0">
                <a:latin typeface="Calibri"/>
                <a:cs typeface="Calibri"/>
              </a:rPr>
              <a:t>gibi</a:t>
            </a:r>
            <a:r>
              <a:rPr sz="1950" spc="-16" dirty="0">
                <a:latin typeface="Calibri"/>
                <a:cs typeface="Calibri"/>
              </a:rPr>
              <a:t> </a:t>
            </a:r>
            <a:r>
              <a:rPr sz="1950" spc="-4" dirty="0">
                <a:latin typeface="Calibri"/>
                <a:cs typeface="Calibri"/>
              </a:rPr>
              <a:t>sorularla</a:t>
            </a:r>
            <a:r>
              <a:rPr sz="1950" dirty="0">
                <a:latin typeface="Calibri"/>
                <a:cs typeface="Calibri"/>
              </a:rPr>
              <a:t> </a:t>
            </a:r>
            <a:r>
              <a:rPr sz="1950" spc="-8" dirty="0">
                <a:latin typeface="Calibri"/>
                <a:cs typeface="Calibri"/>
              </a:rPr>
              <a:t>sohbet</a:t>
            </a:r>
            <a:r>
              <a:rPr sz="1950" dirty="0">
                <a:latin typeface="Calibri"/>
                <a:cs typeface="Calibri"/>
              </a:rPr>
              <a:t> </a:t>
            </a:r>
            <a:r>
              <a:rPr sz="1950" spc="-4" dirty="0">
                <a:latin typeface="Calibri"/>
                <a:cs typeface="Calibri"/>
              </a:rPr>
              <a:t>edilerek</a:t>
            </a:r>
            <a:r>
              <a:rPr sz="1950" spc="-8" dirty="0">
                <a:latin typeface="Calibri"/>
                <a:cs typeface="Calibri"/>
              </a:rPr>
              <a:t> çocuğun</a:t>
            </a:r>
            <a:r>
              <a:rPr sz="1950" spc="-4" dirty="0">
                <a:latin typeface="Calibri"/>
                <a:cs typeface="Calibri"/>
              </a:rPr>
              <a:t> </a:t>
            </a:r>
            <a:r>
              <a:rPr sz="1950" spc="-12" dirty="0">
                <a:latin typeface="Calibri"/>
                <a:cs typeface="Calibri"/>
              </a:rPr>
              <a:t>okul </a:t>
            </a:r>
            <a:r>
              <a:rPr sz="1950" spc="-8" dirty="0">
                <a:latin typeface="Calibri"/>
                <a:cs typeface="Calibri"/>
              </a:rPr>
              <a:t> </a:t>
            </a:r>
            <a:r>
              <a:rPr sz="1950" spc="-4" dirty="0">
                <a:latin typeface="Calibri"/>
                <a:cs typeface="Calibri"/>
              </a:rPr>
              <a:t>yaşamına</a:t>
            </a:r>
            <a:r>
              <a:rPr sz="1950" spc="-24" dirty="0">
                <a:latin typeface="Calibri"/>
                <a:cs typeface="Calibri"/>
              </a:rPr>
              <a:t> </a:t>
            </a:r>
            <a:r>
              <a:rPr sz="1950" spc="-4" dirty="0">
                <a:latin typeface="Calibri"/>
                <a:cs typeface="Calibri"/>
              </a:rPr>
              <a:t>dair bilgi</a:t>
            </a:r>
            <a:r>
              <a:rPr sz="1950" spc="-16" dirty="0">
                <a:latin typeface="Calibri"/>
                <a:cs typeface="Calibri"/>
              </a:rPr>
              <a:t> </a:t>
            </a:r>
            <a:r>
              <a:rPr sz="1950" dirty="0">
                <a:latin typeface="Calibri"/>
                <a:cs typeface="Calibri"/>
              </a:rPr>
              <a:t>alınması</a:t>
            </a:r>
            <a:endParaRPr sz="1950">
              <a:latin typeface="Calibri"/>
              <a:cs typeface="Calibri"/>
            </a:endParaRPr>
          </a:p>
        </p:txBody>
      </p:sp>
      <p:sp>
        <p:nvSpPr>
          <p:cNvPr id="12" name="object 12"/>
          <p:cNvSpPr txBox="1"/>
          <p:nvPr/>
        </p:nvSpPr>
        <p:spPr>
          <a:xfrm>
            <a:off x="9290384" y="5914994"/>
            <a:ext cx="147042" cy="160461"/>
          </a:xfrm>
          <a:prstGeom prst="rect">
            <a:avLst/>
          </a:prstGeom>
        </p:spPr>
        <p:txBody>
          <a:bodyPr vert="horz" wrap="square" lIns="0" tIns="10319" rIns="0" bIns="0" rtlCol="0">
            <a:spAutoFit/>
          </a:bodyPr>
          <a:lstStyle/>
          <a:p>
            <a:pPr marL="10319">
              <a:spcBef>
                <a:spcPts val="81"/>
              </a:spcBef>
            </a:pPr>
            <a:r>
              <a:rPr sz="975" dirty="0">
                <a:solidFill>
                  <a:srgbClr val="888888"/>
                </a:solidFill>
                <a:latin typeface="Calibri"/>
                <a:cs typeface="Calibri"/>
              </a:rPr>
              <a:t>37</a:t>
            </a:r>
            <a:endParaRPr sz="975">
              <a:latin typeface="Calibri"/>
              <a:cs typeface="Calibri"/>
            </a:endParaRPr>
          </a:p>
        </p:txBody>
      </p:sp>
      <p:grpSp>
        <p:nvGrpSpPr>
          <p:cNvPr id="13" name="object 13"/>
          <p:cNvGrpSpPr/>
          <p:nvPr/>
        </p:nvGrpSpPr>
        <p:grpSpPr>
          <a:xfrm>
            <a:off x="465582" y="4701921"/>
            <a:ext cx="2373828" cy="1259403"/>
            <a:chOff x="573023" y="4995671"/>
            <a:chExt cx="2921635" cy="1550035"/>
          </a:xfrm>
        </p:grpSpPr>
        <p:sp>
          <p:nvSpPr>
            <p:cNvPr id="14" name="object 14"/>
            <p:cNvSpPr/>
            <p:nvPr/>
          </p:nvSpPr>
          <p:spPr>
            <a:xfrm>
              <a:off x="579119" y="5001767"/>
              <a:ext cx="2909570" cy="1537970"/>
            </a:xfrm>
            <a:custGeom>
              <a:avLst/>
              <a:gdLst/>
              <a:ahLst/>
              <a:cxnLst/>
              <a:rect l="l" t="t" r="r" b="b"/>
              <a:pathLst>
                <a:path w="2909570" h="1537970">
                  <a:moveTo>
                    <a:pt x="2140458" y="0"/>
                  </a:moveTo>
                  <a:lnTo>
                    <a:pt x="2140458" y="192150"/>
                  </a:lnTo>
                  <a:lnTo>
                    <a:pt x="0" y="192150"/>
                  </a:lnTo>
                  <a:lnTo>
                    <a:pt x="0" y="1345501"/>
                  </a:lnTo>
                  <a:lnTo>
                    <a:pt x="2140458" y="1345501"/>
                  </a:lnTo>
                  <a:lnTo>
                    <a:pt x="2140458" y="1537715"/>
                  </a:lnTo>
                  <a:lnTo>
                    <a:pt x="2909316" y="768857"/>
                  </a:lnTo>
                  <a:lnTo>
                    <a:pt x="2140458" y="0"/>
                  </a:lnTo>
                  <a:close/>
                </a:path>
              </a:pathLst>
            </a:custGeom>
            <a:solidFill>
              <a:srgbClr val="5B9BD4"/>
            </a:solidFill>
          </p:spPr>
          <p:txBody>
            <a:bodyPr wrap="square" lIns="0" tIns="0" rIns="0" bIns="0" rtlCol="0"/>
            <a:lstStyle/>
            <a:p>
              <a:endParaRPr sz="1463"/>
            </a:p>
          </p:txBody>
        </p:sp>
        <p:sp>
          <p:nvSpPr>
            <p:cNvPr id="15" name="object 15"/>
            <p:cNvSpPr/>
            <p:nvPr/>
          </p:nvSpPr>
          <p:spPr>
            <a:xfrm>
              <a:off x="579119" y="5001767"/>
              <a:ext cx="2909570" cy="1537970"/>
            </a:xfrm>
            <a:custGeom>
              <a:avLst/>
              <a:gdLst/>
              <a:ahLst/>
              <a:cxnLst/>
              <a:rect l="l" t="t" r="r" b="b"/>
              <a:pathLst>
                <a:path w="2909570" h="1537970">
                  <a:moveTo>
                    <a:pt x="0" y="192150"/>
                  </a:moveTo>
                  <a:lnTo>
                    <a:pt x="2140458" y="192150"/>
                  </a:lnTo>
                  <a:lnTo>
                    <a:pt x="2140458" y="0"/>
                  </a:lnTo>
                  <a:lnTo>
                    <a:pt x="2909316" y="768857"/>
                  </a:lnTo>
                  <a:lnTo>
                    <a:pt x="2140458" y="1537715"/>
                  </a:lnTo>
                  <a:lnTo>
                    <a:pt x="2140458" y="1345501"/>
                  </a:lnTo>
                  <a:lnTo>
                    <a:pt x="0" y="1345501"/>
                  </a:lnTo>
                  <a:lnTo>
                    <a:pt x="0" y="192150"/>
                  </a:lnTo>
                  <a:close/>
                </a:path>
              </a:pathLst>
            </a:custGeom>
            <a:ln w="12192">
              <a:solidFill>
                <a:srgbClr val="D2DEEE"/>
              </a:solidFill>
            </a:ln>
          </p:spPr>
          <p:txBody>
            <a:bodyPr wrap="square" lIns="0" tIns="0" rIns="0" bIns="0" rtlCol="0"/>
            <a:lstStyle/>
            <a:p>
              <a:endParaRPr sz="1463"/>
            </a:p>
          </p:txBody>
        </p:sp>
        <p:sp>
          <p:nvSpPr>
            <p:cNvPr id="16" name="object 16"/>
            <p:cNvSpPr/>
            <p:nvPr/>
          </p:nvSpPr>
          <p:spPr>
            <a:xfrm>
              <a:off x="797051" y="5579363"/>
              <a:ext cx="2336800" cy="382905"/>
            </a:xfrm>
            <a:custGeom>
              <a:avLst/>
              <a:gdLst/>
              <a:ahLst/>
              <a:cxnLst/>
              <a:rect l="l" t="t" r="r" b="b"/>
              <a:pathLst>
                <a:path w="2336800" h="382904">
                  <a:moveTo>
                    <a:pt x="2336292" y="0"/>
                  </a:moveTo>
                  <a:lnTo>
                    <a:pt x="0" y="0"/>
                  </a:lnTo>
                  <a:lnTo>
                    <a:pt x="0" y="382524"/>
                  </a:lnTo>
                  <a:lnTo>
                    <a:pt x="2336292" y="382524"/>
                  </a:lnTo>
                  <a:lnTo>
                    <a:pt x="2336292" y="0"/>
                  </a:lnTo>
                  <a:close/>
                </a:path>
              </a:pathLst>
            </a:custGeom>
            <a:solidFill>
              <a:srgbClr val="5B9BD4"/>
            </a:solidFill>
          </p:spPr>
          <p:txBody>
            <a:bodyPr wrap="square" lIns="0" tIns="0" rIns="0" bIns="0" rtlCol="0"/>
            <a:lstStyle/>
            <a:p>
              <a:endParaRPr sz="1463"/>
            </a:p>
          </p:txBody>
        </p:sp>
      </p:grpSp>
      <p:sp>
        <p:nvSpPr>
          <p:cNvPr id="17" name="object 17"/>
          <p:cNvSpPr txBox="1"/>
          <p:nvPr/>
        </p:nvSpPr>
        <p:spPr>
          <a:xfrm>
            <a:off x="646449" y="5130933"/>
            <a:ext cx="1774825" cy="582892"/>
          </a:xfrm>
          <a:prstGeom prst="rect">
            <a:avLst/>
          </a:prstGeom>
        </p:spPr>
        <p:txBody>
          <a:bodyPr vert="horz" wrap="square" lIns="0" tIns="43855" rIns="0" bIns="0" rtlCol="0">
            <a:spAutoFit/>
          </a:bodyPr>
          <a:lstStyle/>
          <a:p>
            <a:pPr marL="10319" marR="4128">
              <a:lnSpc>
                <a:spcPts val="2104"/>
              </a:lnSpc>
              <a:spcBef>
                <a:spcPts val="345"/>
              </a:spcBef>
            </a:pPr>
            <a:r>
              <a:rPr sz="1950" spc="-4" dirty="0">
                <a:latin typeface="Calibri"/>
                <a:cs typeface="Calibri"/>
              </a:rPr>
              <a:t>Olumlu</a:t>
            </a:r>
            <a:r>
              <a:rPr sz="1950" spc="-45" dirty="0">
                <a:latin typeface="Calibri"/>
                <a:cs typeface="Calibri"/>
              </a:rPr>
              <a:t> </a:t>
            </a:r>
            <a:r>
              <a:rPr sz="1950" spc="-12" dirty="0">
                <a:latin typeface="Calibri"/>
                <a:cs typeface="Calibri"/>
              </a:rPr>
              <a:t>rol</a:t>
            </a:r>
            <a:r>
              <a:rPr sz="1950" spc="-57" dirty="0">
                <a:latin typeface="Calibri"/>
                <a:cs typeface="Calibri"/>
              </a:rPr>
              <a:t> </a:t>
            </a:r>
            <a:r>
              <a:rPr sz="1950" dirty="0">
                <a:latin typeface="Calibri"/>
                <a:cs typeface="Calibri"/>
              </a:rPr>
              <a:t>model </a:t>
            </a:r>
            <a:r>
              <a:rPr sz="1950" spc="-427" dirty="0">
                <a:latin typeface="Calibri"/>
                <a:cs typeface="Calibri"/>
              </a:rPr>
              <a:t> </a:t>
            </a:r>
            <a:r>
              <a:rPr sz="1950" spc="-4" dirty="0">
                <a:latin typeface="Calibri"/>
                <a:cs typeface="Calibri"/>
              </a:rPr>
              <a:t>olma</a:t>
            </a:r>
            <a:endParaRPr sz="1950">
              <a:latin typeface="Calibri"/>
              <a:cs typeface="Calibri"/>
            </a:endParaRPr>
          </a:p>
        </p:txBody>
      </p:sp>
      <p:sp>
        <p:nvSpPr>
          <p:cNvPr id="18" name="object 18"/>
          <p:cNvSpPr txBox="1"/>
          <p:nvPr/>
        </p:nvSpPr>
        <p:spPr>
          <a:xfrm>
            <a:off x="2834354" y="4742783"/>
            <a:ext cx="6378535" cy="889546"/>
          </a:xfrm>
          <a:prstGeom prst="rect">
            <a:avLst/>
          </a:prstGeom>
          <a:solidFill>
            <a:srgbClr val="DEEBF7"/>
          </a:solidFill>
        </p:spPr>
        <p:txBody>
          <a:bodyPr vert="horz" wrap="square" lIns="0" tIns="4643" rIns="0" bIns="0" rtlCol="0">
            <a:spAutoFit/>
          </a:bodyPr>
          <a:lstStyle/>
          <a:p>
            <a:pPr marL="288409" marR="141883" indent="-279122">
              <a:lnSpc>
                <a:spcPts val="2340"/>
              </a:lnSpc>
              <a:spcBef>
                <a:spcPts val="37"/>
              </a:spcBef>
              <a:buFont typeface="Arial MT"/>
              <a:buChar char="•"/>
              <a:tabLst>
                <a:tab pos="288409" algn="l"/>
                <a:tab pos="288925" algn="l"/>
              </a:tabLst>
            </a:pPr>
            <a:r>
              <a:rPr sz="1950" spc="-4" dirty="0">
                <a:latin typeface="Calibri"/>
                <a:cs typeface="Calibri"/>
              </a:rPr>
              <a:t>Çocuklar </a:t>
            </a:r>
            <a:r>
              <a:rPr sz="1950" dirty="0">
                <a:latin typeface="Calibri"/>
                <a:cs typeface="Calibri"/>
              </a:rPr>
              <a:t>anne-babalarının </a:t>
            </a:r>
            <a:r>
              <a:rPr sz="1950" spc="-8" dirty="0">
                <a:latin typeface="Calibri"/>
                <a:cs typeface="Calibri"/>
              </a:rPr>
              <a:t>davranışlarını </a:t>
            </a:r>
            <a:r>
              <a:rPr sz="1950" spc="-4" dirty="0">
                <a:latin typeface="Calibri"/>
                <a:cs typeface="Calibri"/>
              </a:rPr>
              <a:t>gözlemler </a:t>
            </a:r>
            <a:r>
              <a:rPr sz="1950" spc="-12" dirty="0">
                <a:latin typeface="Calibri"/>
                <a:cs typeface="Calibri"/>
              </a:rPr>
              <a:t>ve </a:t>
            </a:r>
            <a:r>
              <a:rPr sz="1950" spc="-4" dirty="0">
                <a:latin typeface="Calibri"/>
                <a:cs typeface="Calibri"/>
              </a:rPr>
              <a:t>taklit </a:t>
            </a:r>
            <a:r>
              <a:rPr sz="1950" spc="-431" dirty="0">
                <a:latin typeface="Calibri"/>
                <a:cs typeface="Calibri"/>
              </a:rPr>
              <a:t> </a:t>
            </a:r>
            <a:r>
              <a:rPr sz="1950" spc="-24" dirty="0">
                <a:latin typeface="Calibri"/>
                <a:cs typeface="Calibri"/>
              </a:rPr>
              <a:t>ederler. </a:t>
            </a:r>
            <a:r>
              <a:rPr sz="1950" spc="-8" dirty="0">
                <a:latin typeface="Calibri"/>
                <a:cs typeface="Calibri"/>
              </a:rPr>
              <a:t>Kendi</a:t>
            </a:r>
            <a:r>
              <a:rPr sz="1950" spc="8" dirty="0">
                <a:latin typeface="Calibri"/>
                <a:cs typeface="Calibri"/>
              </a:rPr>
              <a:t> </a:t>
            </a:r>
            <a:r>
              <a:rPr sz="1950" spc="-8" dirty="0">
                <a:latin typeface="Calibri"/>
                <a:cs typeface="Calibri"/>
              </a:rPr>
              <a:t>davranışlarınız </a:t>
            </a:r>
            <a:r>
              <a:rPr sz="1950" dirty="0">
                <a:latin typeface="Calibri"/>
                <a:cs typeface="Calibri"/>
              </a:rPr>
              <a:t>ile </a:t>
            </a:r>
            <a:r>
              <a:rPr sz="1950" spc="-8" dirty="0">
                <a:latin typeface="Calibri"/>
                <a:cs typeface="Calibri"/>
              </a:rPr>
              <a:t>çocuğunuza</a:t>
            </a:r>
            <a:r>
              <a:rPr sz="1950" spc="-12" dirty="0">
                <a:latin typeface="Calibri"/>
                <a:cs typeface="Calibri"/>
              </a:rPr>
              <a:t> rol</a:t>
            </a:r>
            <a:r>
              <a:rPr sz="1950" spc="-24" dirty="0">
                <a:latin typeface="Calibri"/>
                <a:cs typeface="Calibri"/>
              </a:rPr>
              <a:t> </a:t>
            </a:r>
            <a:r>
              <a:rPr sz="1950" dirty="0">
                <a:latin typeface="Calibri"/>
                <a:cs typeface="Calibri"/>
              </a:rPr>
              <a:t>model </a:t>
            </a:r>
            <a:r>
              <a:rPr sz="1950" spc="4" dirty="0">
                <a:latin typeface="Calibri"/>
                <a:cs typeface="Calibri"/>
              </a:rPr>
              <a:t> </a:t>
            </a:r>
            <a:r>
              <a:rPr sz="1950" spc="-8" dirty="0">
                <a:latin typeface="Calibri"/>
                <a:cs typeface="Calibri"/>
              </a:rPr>
              <a:t>olabilirsiniz.</a:t>
            </a:r>
            <a:endParaRPr sz="195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38593" y="951748"/>
            <a:ext cx="4305498" cy="1673759"/>
          </a:xfrm>
          <a:prstGeom prst="rect">
            <a:avLst/>
          </a:prstGeom>
          <a:ln w="9144">
            <a:solidFill>
              <a:srgbClr val="FF0000"/>
            </a:solidFill>
          </a:ln>
        </p:spPr>
        <p:txBody>
          <a:bodyPr vert="horz" wrap="square" lIns="0" tIns="22701" rIns="0" bIns="0" rtlCol="0">
            <a:spAutoFit/>
          </a:bodyPr>
          <a:lstStyle/>
          <a:p>
            <a:pPr marL="74295">
              <a:spcBef>
                <a:spcPts val="179"/>
              </a:spcBef>
            </a:pPr>
            <a:r>
              <a:rPr sz="1788" b="1" spc="-4" dirty="0">
                <a:latin typeface="Calibri"/>
                <a:cs typeface="Calibri"/>
              </a:rPr>
              <a:t>Anne-babalar</a:t>
            </a:r>
            <a:endParaRPr sz="1788" dirty="0">
              <a:latin typeface="Calibri"/>
              <a:cs typeface="Calibri"/>
            </a:endParaRPr>
          </a:p>
          <a:p>
            <a:pPr marL="352901" indent="-279122">
              <a:buFont typeface="Arial MT"/>
              <a:buChar char="•"/>
              <a:tabLst>
                <a:tab pos="352901" algn="l"/>
                <a:tab pos="353417" algn="l"/>
              </a:tabLst>
            </a:pPr>
            <a:r>
              <a:rPr sz="1788" spc="-8" dirty="0">
                <a:latin typeface="Calibri"/>
                <a:cs typeface="Calibri"/>
              </a:rPr>
              <a:t>fiziksel</a:t>
            </a:r>
            <a:r>
              <a:rPr sz="1788" dirty="0">
                <a:latin typeface="Calibri"/>
                <a:cs typeface="Calibri"/>
              </a:rPr>
              <a:t> </a:t>
            </a:r>
            <a:r>
              <a:rPr sz="1788" spc="-16" dirty="0">
                <a:latin typeface="Calibri"/>
                <a:cs typeface="Calibri"/>
              </a:rPr>
              <a:t>veya</a:t>
            </a:r>
            <a:r>
              <a:rPr sz="1788" spc="-4" dirty="0">
                <a:latin typeface="Calibri"/>
                <a:cs typeface="Calibri"/>
              </a:rPr>
              <a:t> </a:t>
            </a:r>
            <a:r>
              <a:rPr sz="1788" spc="-12" dirty="0">
                <a:latin typeface="Calibri"/>
                <a:cs typeface="Calibri"/>
              </a:rPr>
              <a:t>psikolojik</a:t>
            </a:r>
            <a:r>
              <a:rPr sz="1788" spc="-28" dirty="0">
                <a:latin typeface="Calibri"/>
                <a:cs typeface="Calibri"/>
              </a:rPr>
              <a:t> </a:t>
            </a:r>
            <a:r>
              <a:rPr sz="1788" spc="-8" dirty="0">
                <a:latin typeface="Calibri"/>
                <a:cs typeface="Calibri"/>
              </a:rPr>
              <a:t>şiddet</a:t>
            </a:r>
            <a:endParaRPr sz="1788" dirty="0">
              <a:latin typeface="Calibri"/>
              <a:cs typeface="Calibri"/>
            </a:endParaRPr>
          </a:p>
          <a:p>
            <a:pPr marL="352901">
              <a:spcBef>
                <a:spcPts val="4"/>
              </a:spcBef>
            </a:pPr>
            <a:r>
              <a:rPr sz="1788" spc="-4" dirty="0">
                <a:latin typeface="Calibri"/>
                <a:cs typeface="Calibri"/>
              </a:rPr>
              <a:t>uyguladıklarında</a:t>
            </a:r>
            <a:endParaRPr sz="1788" dirty="0">
              <a:latin typeface="Calibri"/>
              <a:cs typeface="Calibri"/>
            </a:endParaRPr>
          </a:p>
          <a:p>
            <a:pPr marL="352901" indent="-279122">
              <a:buFont typeface="Arial MT"/>
              <a:buChar char="•"/>
              <a:tabLst>
                <a:tab pos="352901" algn="l"/>
                <a:tab pos="353417" algn="l"/>
              </a:tabLst>
            </a:pPr>
            <a:r>
              <a:rPr sz="1788" spc="-12" dirty="0">
                <a:latin typeface="Calibri"/>
                <a:cs typeface="Calibri"/>
              </a:rPr>
              <a:t>alaycı</a:t>
            </a:r>
            <a:r>
              <a:rPr sz="1788" spc="-20" dirty="0">
                <a:latin typeface="Calibri"/>
                <a:cs typeface="Calibri"/>
              </a:rPr>
              <a:t> </a:t>
            </a:r>
            <a:r>
              <a:rPr sz="1788" spc="-8" dirty="0">
                <a:latin typeface="Calibri"/>
                <a:cs typeface="Calibri"/>
              </a:rPr>
              <a:t>konuştuklarında,</a:t>
            </a:r>
            <a:r>
              <a:rPr sz="1788" spc="-20" dirty="0">
                <a:latin typeface="Calibri"/>
                <a:cs typeface="Calibri"/>
              </a:rPr>
              <a:t> </a:t>
            </a:r>
            <a:r>
              <a:rPr sz="1788" spc="-12" dirty="0">
                <a:latin typeface="Calibri"/>
                <a:cs typeface="Calibri"/>
              </a:rPr>
              <a:t>dalga</a:t>
            </a:r>
            <a:r>
              <a:rPr sz="1788" spc="-8" dirty="0">
                <a:latin typeface="Calibri"/>
                <a:cs typeface="Calibri"/>
              </a:rPr>
              <a:t> geçtiklerinde</a:t>
            </a:r>
            <a:endParaRPr sz="1788" dirty="0">
              <a:latin typeface="Calibri"/>
              <a:cs typeface="Calibri"/>
            </a:endParaRPr>
          </a:p>
          <a:p>
            <a:pPr marL="352901" indent="-279122">
              <a:buFont typeface="Arial MT"/>
              <a:buChar char="•"/>
              <a:tabLst>
                <a:tab pos="352901" algn="l"/>
                <a:tab pos="353417" algn="l"/>
              </a:tabLst>
            </a:pPr>
            <a:r>
              <a:rPr sz="1788" spc="-4" dirty="0">
                <a:latin typeface="Calibri"/>
                <a:cs typeface="Calibri"/>
              </a:rPr>
              <a:t>duygularını</a:t>
            </a:r>
            <a:r>
              <a:rPr sz="1788" spc="-37" dirty="0">
                <a:latin typeface="Calibri"/>
                <a:cs typeface="Calibri"/>
              </a:rPr>
              <a:t> </a:t>
            </a:r>
            <a:r>
              <a:rPr sz="1788" spc="-4" dirty="0">
                <a:latin typeface="Calibri"/>
                <a:cs typeface="Calibri"/>
              </a:rPr>
              <a:t>olumsuz</a:t>
            </a:r>
            <a:r>
              <a:rPr sz="1788" spc="4" dirty="0">
                <a:latin typeface="Calibri"/>
                <a:cs typeface="Calibri"/>
              </a:rPr>
              <a:t> </a:t>
            </a:r>
            <a:r>
              <a:rPr sz="1788" spc="-8" dirty="0">
                <a:latin typeface="Calibri"/>
                <a:cs typeface="Calibri"/>
              </a:rPr>
              <a:t>şekilde </a:t>
            </a:r>
            <a:r>
              <a:rPr sz="1788" spc="-12" dirty="0">
                <a:latin typeface="Calibri"/>
                <a:cs typeface="Calibri"/>
              </a:rPr>
              <a:t>ifade</a:t>
            </a:r>
            <a:endParaRPr sz="1788" dirty="0">
              <a:latin typeface="Calibri"/>
              <a:cs typeface="Calibri"/>
            </a:endParaRPr>
          </a:p>
          <a:p>
            <a:pPr marL="352901"/>
            <a:r>
              <a:rPr sz="1788" spc="-8" dirty="0">
                <a:latin typeface="Calibri"/>
                <a:cs typeface="Calibri"/>
              </a:rPr>
              <a:t>ettiklerinde</a:t>
            </a:r>
            <a:endParaRPr sz="1788" dirty="0">
              <a:latin typeface="Calibri"/>
              <a:cs typeface="Calibri"/>
            </a:endParaRPr>
          </a:p>
        </p:txBody>
      </p:sp>
      <p:sp>
        <p:nvSpPr>
          <p:cNvPr id="3" name="object 3"/>
          <p:cNvSpPr txBox="1"/>
          <p:nvPr/>
        </p:nvSpPr>
        <p:spPr>
          <a:xfrm>
            <a:off x="6476051" y="2898513"/>
            <a:ext cx="3286522" cy="718947"/>
          </a:xfrm>
          <a:prstGeom prst="rect">
            <a:avLst/>
          </a:prstGeom>
          <a:ln w="9144">
            <a:solidFill>
              <a:srgbClr val="4471C4"/>
            </a:solidFill>
          </a:ln>
        </p:spPr>
        <p:txBody>
          <a:bodyPr vert="horz" wrap="square" lIns="0" tIns="18574" rIns="0" bIns="0" rtlCol="0">
            <a:spAutoFit/>
          </a:bodyPr>
          <a:lstStyle/>
          <a:p>
            <a:pPr algn="ctr">
              <a:spcBef>
                <a:spcPts val="146"/>
              </a:spcBef>
            </a:pPr>
            <a:r>
              <a:rPr sz="2275" b="1" spc="-8" dirty="0">
                <a:latin typeface="Calibri"/>
                <a:cs typeface="Calibri"/>
              </a:rPr>
              <a:t>Çocuklar</a:t>
            </a:r>
            <a:endParaRPr sz="2275" dirty="0">
              <a:latin typeface="Calibri"/>
              <a:cs typeface="Calibri"/>
            </a:endParaRPr>
          </a:p>
          <a:p>
            <a:pPr marR="9803" algn="ctr">
              <a:spcBef>
                <a:spcPts val="4"/>
              </a:spcBef>
            </a:pPr>
            <a:r>
              <a:rPr sz="2275" spc="-16" dirty="0">
                <a:latin typeface="Calibri"/>
                <a:cs typeface="Calibri"/>
              </a:rPr>
              <a:t>benzer</a:t>
            </a:r>
            <a:r>
              <a:rPr sz="2275" spc="-4" dirty="0">
                <a:latin typeface="Calibri"/>
                <a:cs typeface="Calibri"/>
              </a:rPr>
              <a:t> </a:t>
            </a:r>
            <a:r>
              <a:rPr sz="2275" spc="-12" dirty="0">
                <a:latin typeface="Calibri"/>
                <a:cs typeface="Calibri"/>
              </a:rPr>
              <a:t>davranışlar</a:t>
            </a:r>
            <a:r>
              <a:rPr sz="2275" spc="8" dirty="0">
                <a:latin typeface="Calibri"/>
                <a:cs typeface="Calibri"/>
              </a:rPr>
              <a:t> </a:t>
            </a:r>
            <a:r>
              <a:rPr sz="2275" spc="-37" dirty="0">
                <a:latin typeface="Calibri"/>
                <a:cs typeface="Calibri"/>
              </a:rPr>
              <a:t>sergiler.</a:t>
            </a:r>
            <a:endParaRPr sz="2275" dirty="0">
              <a:latin typeface="Calibri"/>
              <a:cs typeface="Calibri"/>
            </a:endParaRPr>
          </a:p>
        </p:txBody>
      </p:sp>
      <p:sp>
        <p:nvSpPr>
          <p:cNvPr id="4" name="object 4"/>
          <p:cNvSpPr txBox="1"/>
          <p:nvPr/>
        </p:nvSpPr>
        <p:spPr>
          <a:xfrm>
            <a:off x="1443349" y="4220447"/>
            <a:ext cx="4305498" cy="1675322"/>
          </a:xfrm>
          <a:prstGeom prst="rect">
            <a:avLst/>
          </a:prstGeom>
          <a:ln w="9144">
            <a:solidFill>
              <a:srgbClr val="00AF50"/>
            </a:solidFill>
          </a:ln>
        </p:spPr>
        <p:txBody>
          <a:bodyPr vert="horz" wrap="square" lIns="0" tIns="24249" rIns="0" bIns="0" rtlCol="0">
            <a:spAutoFit/>
          </a:bodyPr>
          <a:lstStyle/>
          <a:p>
            <a:pPr marL="74295">
              <a:spcBef>
                <a:spcPts val="191"/>
              </a:spcBef>
            </a:pPr>
            <a:r>
              <a:rPr sz="1788" b="1" spc="-4" dirty="0">
                <a:latin typeface="Calibri"/>
                <a:cs typeface="Calibri"/>
              </a:rPr>
              <a:t>Anne-babalar</a:t>
            </a:r>
            <a:endParaRPr sz="1788" dirty="0">
              <a:latin typeface="Calibri"/>
              <a:cs typeface="Calibri"/>
            </a:endParaRPr>
          </a:p>
          <a:p>
            <a:pPr marL="352901" marR="1482288" indent="-278606">
              <a:buFont typeface="Arial MT"/>
              <a:buChar char="•"/>
              <a:tabLst>
                <a:tab pos="352901" algn="l"/>
                <a:tab pos="353417" algn="l"/>
              </a:tabLst>
            </a:pPr>
            <a:r>
              <a:rPr sz="1788" spc="-8" dirty="0">
                <a:latin typeface="Calibri"/>
                <a:cs typeface="Calibri"/>
              </a:rPr>
              <a:t>başkalarına değer verdiğini </a:t>
            </a:r>
            <a:r>
              <a:rPr sz="1788" spc="-393" dirty="0">
                <a:latin typeface="Calibri"/>
                <a:cs typeface="Calibri"/>
              </a:rPr>
              <a:t> </a:t>
            </a:r>
            <a:r>
              <a:rPr sz="1788" spc="-8" dirty="0">
                <a:latin typeface="Calibri"/>
                <a:cs typeface="Calibri"/>
              </a:rPr>
              <a:t>gösterdiklerinde</a:t>
            </a:r>
            <a:endParaRPr sz="1788" dirty="0">
              <a:latin typeface="Calibri"/>
              <a:cs typeface="Calibri"/>
            </a:endParaRPr>
          </a:p>
          <a:p>
            <a:pPr marL="352901" indent="-279122">
              <a:buFont typeface="Arial MT"/>
              <a:buChar char="•"/>
              <a:tabLst>
                <a:tab pos="352901" algn="l"/>
                <a:tab pos="353417" algn="l"/>
              </a:tabLst>
            </a:pPr>
            <a:r>
              <a:rPr sz="1788" spc="-4" dirty="0">
                <a:latin typeface="Calibri"/>
                <a:cs typeface="Calibri"/>
              </a:rPr>
              <a:t>olumlu</a:t>
            </a:r>
            <a:r>
              <a:rPr sz="1788" spc="-20" dirty="0">
                <a:latin typeface="Calibri"/>
                <a:cs typeface="Calibri"/>
              </a:rPr>
              <a:t> </a:t>
            </a:r>
            <a:r>
              <a:rPr sz="1788" spc="-12" dirty="0">
                <a:latin typeface="Calibri"/>
                <a:cs typeface="Calibri"/>
              </a:rPr>
              <a:t>sosyal</a:t>
            </a:r>
            <a:r>
              <a:rPr sz="1788" spc="-16" dirty="0">
                <a:latin typeface="Calibri"/>
                <a:cs typeface="Calibri"/>
              </a:rPr>
              <a:t> </a:t>
            </a:r>
            <a:r>
              <a:rPr sz="1788" spc="-12" dirty="0">
                <a:latin typeface="Calibri"/>
                <a:cs typeface="Calibri"/>
              </a:rPr>
              <a:t>davranışlarda</a:t>
            </a:r>
            <a:endParaRPr sz="1788" dirty="0">
              <a:latin typeface="Calibri"/>
              <a:cs typeface="Calibri"/>
            </a:endParaRPr>
          </a:p>
          <a:p>
            <a:pPr marR="201216" algn="r">
              <a:spcBef>
                <a:spcPts val="4"/>
              </a:spcBef>
            </a:pPr>
            <a:r>
              <a:rPr sz="1788" spc="-8" dirty="0">
                <a:latin typeface="Calibri"/>
                <a:cs typeface="Calibri"/>
              </a:rPr>
              <a:t>bulunduklarında</a:t>
            </a:r>
            <a:r>
              <a:rPr sz="1788" spc="-28" dirty="0">
                <a:latin typeface="Calibri"/>
                <a:cs typeface="Calibri"/>
              </a:rPr>
              <a:t> </a:t>
            </a:r>
            <a:r>
              <a:rPr sz="1788" dirty="0">
                <a:latin typeface="Calibri"/>
                <a:cs typeface="Calibri"/>
              </a:rPr>
              <a:t>(örn. </a:t>
            </a:r>
            <a:r>
              <a:rPr sz="1788" spc="-8" dirty="0">
                <a:latin typeface="Calibri"/>
                <a:cs typeface="Calibri"/>
              </a:rPr>
              <a:t>paylaşma, </a:t>
            </a:r>
            <a:r>
              <a:rPr sz="1788" spc="-4" dirty="0">
                <a:latin typeface="Calibri"/>
                <a:cs typeface="Calibri"/>
              </a:rPr>
              <a:t>işbirliği)</a:t>
            </a:r>
            <a:endParaRPr sz="1788" dirty="0">
              <a:latin typeface="Calibri"/>
              <a:cs typeface="Calibri"/>
            </a:endParaRPr>
          </a:p>
          <a:p>
            <a:pPr marL="278090" marR="174903" indent="-278090" algn="r">
              <a:buFont typeface="Arial MT"/>
              <a:buChar char="•"/>
              <a:tabLst>
                <a:tab pos="278090" algn="l"/>
                <a:tab pos="353417" algn="l"/>
              </a:tabLst>
            </a:pPr>
            <a:r>
              <a:rPr sz="1788" spc="-4" dirty="0">
                <a:latin typeface="Calibri"/>
                <a:cs typeface="Calibri"/>
              </a:rPr>
              <a:t>duygularını</a:t>
            </a:r>
            <a:r>
              <a:rPr sz="1788" spc="-33" dirty="0">
                <a:latin typeface="Calibri"/>
                <a:cs typeface="Calibri"/>
              </a:rPr>
              <a:t> </a:t>
            </a:r>
            <a:r>
              <a:rPr sz="1788" spc="-16" dirty="0">
                <a:latin typeface="Calibri"/>
                <a:cs typeface="Calibri"/>
              </a:rPr>
              <a:t>sözel</a:t>
            </a:r>
            <a:r>
              <a:rPr sz="1788" spc="12" dirty="0">
                <a:latin typeface="Calibri"/>
                <a:cs typeface="Calibri"/>
              </a:rPr>
              <a:t> </a:t>
            </a:r>
            <a:r>
              <a:rPr sz="1788" spc="-8" dirty="0">
                <a:latin typeface="Calibri"/>
                <a:cs typeface="Calibri"/>
              </a:rPr>
              <a:t>olarak</a:t>
            </a:r>
            <a:r>
              <a:rPr sz="1788" spc="-16" dirty="0">
                <a:latin typeface="Calibri"/>
                <a:cs typeface="Calibri"/>
              </a:rPr>
              <a:t> </a:t>
            </a:r>
            <a:r>
              <a:rPr sz="1788" spc="-12" dirty="0">
                <a:latin typeface="Calibri"/>
                <a:cs typeface="Calibri"/>
              </a:rPr>
              <a:t>ifade</a:t>
            </a:r>
            <a:r>
              <a:rPr sz="1788" spc="4" dirty="0">
                <a:latin typeface="Calibri"/>
                <a:cs typeface="Calibri"/>
              </a:rPr>
              <a:t> </a:t>
            </a:r>
            <a:r>
              <a:rPr sz="1788" spc="-8" dirty="0">
                <a:latin typeface="Calibri"/>
                <a:cs typeface="Calibri"/>
              </a:rPr>
              <a:t>ettiklerinde</a:t>
            </a:r>
            <a:endParaRPr sz="1788" dirty="0">
              <a:latin typeface="Calibri"/>
              <a:cs typeface="Calibri"/>
            </a:endParaRPr>
          </a:p>
        </p:txBody>
      </p:sp>
      <p:grpSp>
        <p:nvGrpSpPr>
          <p:cNvPr id="5" name="object 5"/>
          <p:cNvGrpSpPr/>
          <p:nvPr/>
        </p:nvGrpSpPr>
        <p:grpSpPr>
          <a:xfrm rot="266548">
            <a:off x="5711043" y="1764326"/>
            <a:ext cx="1224632" cy="591241"/>
            <a:chOff x="5899277" y="1403730"/>
            <a:chExt cx="1590675" cy="973455"/>
          </a:xfrm>
        </p:grpSpPr>
        <p:sp>
          <p:nvSpPr>
            <p:cNvPr id="6" name="object 6"/>
            <p:cNvSpPr/>
            <p:nvPr/>
          </p:nvSpPr>
          <p:spPr>
            <a:xfrm>
              <a:off x="5905627" y="1410080"/>
              <a:ext cx="1577975" cy="960755"/>
            </a:xfrm>
            <a:custGeom>
              <a:avLst/>
              <a:gdLst/>
              <a:ahLst/>
              <a:cxnLst/>
              <a:rect l="l" t="t" r="r" b="b"/>
              <a:pathLst>
                <a:path w="1577975" h="960755">
                  <a:moveTo>
                    <a:pt x="110236" y="0"/>
                  </a:moveTo>
                  <a:lnTo>
                    <a:pt x="0" y="232664"/>
                  </a:lnTo>
                  <a:lnTo>
                    <a:pt x="1289939" y="844423"/>
                  </a:lnTo>
                  <a:lnTo>
                    <a:pt x="1234694" y="960628"/>
                  </a:lnTo>
                  <a:lnTo>
                    <a:pt x="1577721" y="838327"/>
                  </a:lnTo>
                  <a:lnTo>
                    <a:pt x="1455420" y="495427"/>
                  </a:lnTo>
                  <a:lnTo>
                    <a:pt x="1400175" y="611759"/>
                  </a:lnTo>
                  <a:lnTo>
                    <a:pt x="110236" y="0"/>
                  </a:lnTo>
                  <a:close/>
                </a:path>
              </a:pathLst>
            </a:custGeom>
            <a:solidFill>
              <a:srgbClr val="FF0000"/>
            </a:solidFill>
          </p:spPr>
          <p:txBody>
            <a:bodyPr wrap="square" lIns="0" tIns="0" rIns="0" bIns="0" rtlCol="0"/>
            <a:lstStyle/>
            <a:p>
              <a:endParaRPr sz="1463"/>
            </a:p>
          </p:txBody>
        </p:sp>
        <p:sp>
          <p:nvSpPr>
            <p:cNvPr id="7" name="object 7"/>
            <p:cNvSpPr/>
            <p:nvPr/>
          </p:nvSpPr>
          <p:spPr>
            <a:xfrm>
              <a:off x="5905627" y="1410080"/>
              <a:ext cx="1577975" cy="960755"/>
            </a:xfrm>
            <a:custGeom>
              <a:avLst/>
              <a:gdLst/>
              <a:ahLst/>
              <a:cxnLst/>
              <a:rect l="l" t="t" r="r" b="b"/>
              <a:pathLst>
                <a:path w="1577975" h="960755">
                  <a:moveTo>
                    <a:pt x="110236" y="0"/>
                  </a:moveTo>
                  <a:lnTo>
                    <a:pt x="1400175" y="611759"/>
                  </a:lnTo>
                  <a:lnTo>
                    <a:pt x="1455420" y="495427"/>
                  </a:lnTo>
                  <a:lnTo>
                    <a:pt x="1577721" y="838327"/>
                  </a:lnTo>
                  <a:lnTo>
                    <a:pt x="1234694" y="960628"/>
                  </a:lnTo>
                  <a:lnTo>
                    <a:pt x="1289939" y="844423"/>
                  </a:lnTo>
                  <a:lnTo>
                    <a:pt x="0" y="232664"/>
                  </a:lnTo>
                  <a:lnTo>
                    <a:pt x="110236" y="0"/>
                  </a:lnTo>
                  <a:close/>
                </a:path>
              </a:pathLst>
            </a:custGeom>
            <a:ln w="12700">
              <a:solidFill>
                <a:srgbClr val="41709C"/>
              </a:solidFill>
            </a:ln>
          </p:spPr>
          <p:txBody>
            <a:bodyPr wrap="square" lIns="0" tIns="0" rIns="0" bIns="0" rtlCol="0"/>
            <a:lstStyle/>
            <a:p>
              <a:endParaRPr sz="1463"/>
            </a:p>
          </p:txBody>
        </p:sp>
      </p:grpSp>
      <p:grpSp>
        <p:nvGrpSpPr>
          <p:cNvPr id="8" name="object 8"/>
          <p:cNvGrpSpPr/>
          <p:nvPr/>
        </p:nvGrpSpPr>
        <p:grpSpPr>
          <a:xfrm rot="21262440">
            <a:off x="5826744" y="4279042"/>
            <a:ext cx="1298615" cy="779066"/>
            <a:chOff x="5897753" y="3923665"/>
            <a:chExt cx="1598295" cy="958850"/>
          </a:xfrm>
        </p:grpSpPr>
        <p:sp>
          <p:nvSpPr>
            <p:cNvPr id="9" name="object 9"/>
            <p:cNvSpPr/>
            <p:nvPr/>
          </p:nvSpPr>
          <p:spPr>
            <a:xfrm>
              <a:off x="5904103" y="3930015"/>
              <a:ext cx="1585595" cy="946150"/>
            </a:xfrm>
            <a:custGeom>
              <a:avLst/>
              <a:gdLst/>
              <a:ahLst/>
              <a:cxnLst/>
              <a:rect l="l" t="t" r="r" b="b"/>
              <a:pathLst>
                <a:path w="1585595" h="946150">
                  <a:moveTo>
                    <a:pt x="1244219" y="0"/>
                  </a:moveTo>
                  <a:lnTo>
                    <a:pt x="1297940" y="116967"/>
                  </a:lnTo>
                  <a:lnTo>
                    <a:pt x="0" y="711581"/>
                  </a:lnTo>
                  <a:lnTo>
                    <a:pt x="107187" y="945642"/>
                  </a:lnTo>
                  <a:lnTo>
                    <a:pt x="1405127" y="351028"/>
                  </a:lnTo>
                  <a:lnTo>
                    <a:pt x="1458722" y="467995"/>
                  </a:lnTo>
                  <a:lnTo>
                    <a:pt x="1585595" y="126746"/>
                  </a:lnTo>
                  <a:lnTo>
                    <a:pt x="1244219" y="0"/>
                  </a:lnTo>
                  <a:close/>
                </a:path>
              </a:pathLst>
            </a:custGeom>
            <a:solidFill>
              <a:srgbClr val="92D050"/>
            </a:solidFill>
          </p:spPr>
          <p:txBody>
            <a:bodyPr wrap="square" lIns="0" tIns="0" rIns="0" bIns="0" rtlCol="0"/>
            <a:lstStyle/>
            <a:p>
              <a:endParaRPr sz="1463"/>
            </a:p>
          </p:txBody>
        </p:sp>
        <p:sp>
          <p:nvSpPr>
            <p:cNvPr id="10" name="object 10"/>
            <p:cNvSpPr/>
            <p:nvPr/>
          </p:nvSpPr>
          <p:spPr>
            <a:xfrm>
              <a:off x="5904103" y="3930015"/>
              <a:ext cx="1585595" cy="946150"/>
            </a:xfrm>
            <a:custGeom>
              <a:avLst/>
              <a:gdLst/>
              <a:ahLst/>
              <a:cxnLst/>
              <a:rect l="l" t="t" r="r" b="b"/>
              <a:pathLst>
                <a:path w="1585595" h="946150">
                  <a:moveTo>
                    <a:pt x="0" y="711581"/>
                  </a:moveTo>
                  <a:lnTo>
                    <a:pt x="1297940" y="116967"/>
                  </a:lnTo>
                  <a:lnTo>
                    <a:pt x="1244219" y="0"/>
                  </a:lnTo>
                  <a:lnTo>
                    <a:pt x="1585595" y="126746"/>
                  </a:lnTo>
                  <a:lnTo>
                    <a:pt x="1458722" y="467995"/>
                  </a:lnTo>
                  <a:lnTo>
                    <a:pt x="1405127" y="351028"/>
                  </a:lnTo>
                  <a:lnTo>
                    <a:pt x="107187" y="945642"/>
                  </a:lnTo>
                  <a:lnTo>
                    <a:pt x="0" y="711581"/>
                  </a:lnTo>
                  <a:close/>
                </a:path>
              </a:pathLst>
            </a:custGeom>
            <a:ln w="12700">
              <a:solidFill>
                <a:srgbClr val="41709C"/>
              </a:solidFill>
            </a:ln>
          </p:spPr>
          <p:txBody>
            <a:bodyPr wrap="square" lIns="0" tIns="0" rIns="0" bIns="0" rtlCol="0"/>
            <a:lstStyle/>
            <a:p>
              <a:endParaRPr sz="1463"/>
            </a:p>
          </p:txBody>
        </p:sp>
      </p:grpSp>
      <p:sp>
        <p:nvSpPr>
          <p:cNvPr id="11" name="object 11"/>
          <p:cNvSpPr txBox="1">
            <a:spLocks noGrp="1"/>
          </p:cNvSpPr>
          <p:nvPr>
            <p:ph type="sldNum" sz="quarter" idx="7"/>
          </p:nvPr>
        </p:nvSpPr>
        <p:spPr>
          <a:xfrm>
            <a:off x="449987" y="1366743"/>
            <a:ext cx="514902" cy="129203"/>
          </a:xfrm>
          <a:prstGeom prst="rect">
            <a:avLst/>
          </a:prstGeom>
        </p:spPr>
        <p:txBody>
          <a:bodyPr vert="horz" wrap="square" lIns="0" tIns="0" rIns="0" bIns="0" rtlCol="0" anchor="ctr">
            <a:spAutoFit/>
          </a:bodyPr>
          <a:lstStyle/>
          <a:p>
            <a:pPr marL="30956">
              <a:lnSpc>
                <a:spcPts val="1007"/>
              </a:lnSpc>
            </a:pPr>
            <a:fld id="{81D60167-4931-47E6-BA6A-407CBD079E47}" type="slidenum">
              <a:rPr dirty="0"/>
              <a:pPr marL="30956">
                <a:lnSpc>
                  <a:spcPts val="1007"/>
                </a:lnSpc>
              </a:pPr>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1"/>
            <a:ext cx="9906000" cy="6858000"/>
          </a:xfrm>
          <a:prstGeom prst="rect">
            <a:avLst/>
          </a:prstGeom>
        </p:spPr>
      </p:pic>
    </p:spTree>
    <p:extLst>
      <p:ext uri="{BB962C8B-B14F-4D97-AF65-F5344CB8AC3E}">
        <p14:creationId xmlns:p14="http://schemas.microsoft.com/office/powerpoint/2010/main" val="1977511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C9483E3-F884-1FD4-CA3B-D7531A236BCD}"/>
              </a:ext>
            </a:extLst>
          </p:cNvPr>
          <p:cNvSpPr>
            <a:spLocks noGrp="1"/>
          </p:cNvSpPr>
          <p:nvPr>
            <p:ph idx="1"/>
          </p:nvPr>
        </p:nvSpPr>
        <p:spPr>
          <a:xfrm>
            <a:off x="1786232" y="2279374"/>
            <a:ext cx="7318012" cy="3777622"/>
          </a:xfrm>
        </p:spPr>
        <p:txBody>
          <a:bodyPr>
            <a:normAutofit/>
          </a:bodyPr>
          <a:lstStyle/>
          <a:p>
            <a:pPr marL="0" indent="0">
              <a:buNone/>
            </a:pPr>
            <a:r>
              <a:rPr lang="tr-TR" sz="3600" b="1" dirty="0">
                <a:solidFill>
                  <a:schemeClr val="accent2"/>
                </a:solidFill>
                <a:latin typeface="Algerian" panose="04020705040A02060702" pitchFamily="82" charset="0"/>
              </a:rPr>
              <a:t>DİNLEDİĞİNİZ İÇİN TEŞEKKÜRLER</a:t>
            </a:r>
          </a:p>
        </p:txBody>
      </p:sp>
      <p:pic>
        <p:nvPicPr>
          <p:cNvPr id="4" name="Picture 2" descr="C:\Users\rehberlik\AppData\Local\Packages\Microsoft.Windows.Photos_8wekyb3d8bbwe\TempState\ShareServiceTempFolder\ram logo.jpeg"/>
          <p:cNvPicPr/>
          <p:nvPr/>
        </p:nvPicPr>
        <p:blipFill>
          <a:blip r:embed="rId2">
            <a:extLst>
              <a:ext uri="{28A0092B-C50C-407E-A947-70E740481C1C}">
                <a14:useLocalDpi xmlns:a14="http://schemas.microsoft.com/office/drawing/2010/main" val="0"/>
              </a:ext>
            </a:extLst>
          </a:blip>
          <a:srcRect/>
          <a:stretch>
            <a:fillRect/>
          </a:stretch>
        </p:blipFill>
        <p:spPr bwMode="auto">
          <a:xfrm>
            <a:off x="7132320" y="5554980"/>
            <a:ext cx="2667000" cy="11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1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flipH="1">
            <a:off x="6058816" y="3742174"/>
            <a:ext cx="3847182" cy="2971798"/>
          </a:xfrm>
          <a:prstGeom prst="rect">
            <a:avLst/>
          </a:prstGeom>
        </p:spPr>
      </p:pic>
      <p:sp>
        <p:nvSpPr>
          <p:cNvPr id="8" name="Yuvarlatılmış Dikdörtgen 7"/>
          <p:cNvSpPr/>
          <p:nvPr/>
        </p:nvSpPr>
        <p:spPr>
          <a:xfrm>
            <a:off x="1332917" y="558682"/>
            <a:ext cx="2033037" cy="743181"/>
          </a:xfrm>
          <a:prstGeom prst="roundRect">
            <a:avLst>
              <a:gd name="adj" fmla="val 45360"/>
            </a:avLst>
          </a:prstGeom>
          <a:solidFill>
            <a:srgbClr val="FFFFAB"/>
          </a:solidFill>
          <a:ln>
            <a:solidFill>
              <a:srgbClr val="FFF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ln/>
                <a:solidFill>
                  <a:schemeClr val="accent2"/>
                </a:solidFill>
                <a:effectLst>
                  <a:outerShdw blurRad="38100" dist="19050" dir="2700000" algn="tl" rotWithShape="0">
                    <a:schemeClr val="dk1">
                      <a:lumMod val="50000"/>
                      <a:alpha val="40000"/>
                    </a:schemeClr>
                  </a:outerShdw>
                </a:effectLst>
                <a:latin typeface="MV Boli" panose="02000500030200090000" pitchFamily="2" charset="0"/>
                <a:cs typeface="MV Boli" panose="02000500030200090000" pitchFamily="2" charset="0"/>
              </a:rPr>
              <a:t>ZORBALIK</a:t>
            </a:r>
          </a:p>
        </p:txBody>
      </p:sp>
      <p:cxnSp>
        <p:nvCxnSpPr>
          <p:cNvPr id="10" name="Düz Ok Bağlayıcısı 9"/>
          <p:cNvCxnSpPr>
            <a:cxnSpLocks/>
          </p:cNvCxnSpPr>
          <p:nvPr/>
        </p:nvCxnSpPr>
        <p:spPr>
          <a:xfrm flipV="1">
            <a:off x="3436398" y="634901"/>
            <a:ext cx="796276" cy="248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Metin kutusu 10"/>
          <p:cNvSpPr txBox="1"/>
          <p:nvPr/>
        </p:nvSpPr>
        <p:spPr>
          <a:xfrm>
            <a:off x="4308210" y="343599"/>
            <a:ext cx="2730235" cy="338554"/>
          </a:xfrm>
          <a:prstGeom prst="rect">
            <a:avLst/>
          </a:prstGeom>
          <a:noFill/>
        </p:spPr>
        <p:txBody>
          <a:bodyPr wrap="none" rtlCol="0">
            <a:spAutoFit/>
          </a:bodyPr>
          <a:lstStyle/>
          <a:p>
            <a:r>
              <a:rPr lang="tr-TR" sz="1600" b="1" dirty="0">
                <a:solidFill>
                  <a:srgbClr val="A5095C"/>
                </a:solidFill>
              </a:rPr>
              <a:t>Doğrudan Zorba Davranış</a:t>
            </a:r>
          </a:p>
        </p:txBody>
      </p:sp>
      <p:sp>
        <p:nvSpPr>
          <p:cNvPr id="12" name="Metin kutusu 11"/>
          <p:cNvSpPr txBox="1"/>
          <p:nvPr/>
        </p:nvSpPr>
        <p:spPr>
          <a:xfrm>
            <a:off x="3867149" y="4396247"/>
            <a:ext cx="184731" cy="369332"/>
          </a:xfrm>
          <a:prstGeom prst="rect">
            <a:avLst/>
          </a:prstGeom>
          <a:noFill/>
        </p:spPr>
        <p:txBody>
          <a:bodyPr wrap="none" rtlCol="0">
            <a:spAutoFit/>
          </a:bodyPr>
          <a:lstStyle/>
          <a:p>
            <a:endParaRPr lang="tr-TR" dirty="0"/>
          </a:p>
        </p:txBody>
      </p:sp>
      <p:sp>
        <p:nvSpPr>
          <p:cNvPr id="13" name="Dikdörtgen 12"/>
          <p:cNvSpPr/>
          <p:nvPr/>
        </p:nvSpPr>
        <p:spPr>
          <a:xfrm>
            <a:off x="4051880" y="690611"/>
            <a:ext cx="5753200" cy="1599027"/>
          </a:xfrm>
          <a:prstGeom prst="rect">
            <a:avLst/>
          </a:prstGeom>
        </p:spPr>
        <p:txBody>
          <a:bodyPr wrap="square">
            <a:spAutoFit/>
          </a:bodyPr>
          <a:lstStyle/>
          <a:p>
            <a:pPr algn="just">
              <a:lnSpc>
                <a:spcPct val="125000"/>
              </a:lnSpc>
            </a:pPr>
            <a:r>
              <a:rPr lang="tr-TR" sz="1600" b="1" dirty="0">
                <a:latin typeface="Century Gothic (Gövde)"/>
                <a:cs typeface="Times New Roman" panose="02020603050405020304" pitchFamily="18" charset="0"/>
              </a:rPr>
              <a:t>Yumruklama, dürtme, itme, vurma bağırma, ısırma, tükürme, küfür ya da hakaret etme, tehdit etme, utanç verici veya zalimce şakalar yapma, din, sosyal imkansızlıklar, maddi durum ya da sosyal statüyle alay etme, şaka yapma vb.</a:t>
            </a:r>
          </a:p>
        </p:txBody>
      </p:sp>
      <p:cxnSp>
        <p:nvCxnSpPr>
          <p:cNvPr id="14" name="Düz Ok Bağlayıcısı 13"/>
          <p:cNvCxnSpPr>
            <a:cxnSpLocks/>
          </p:cNvCxnSpPr>
          <p:nvPr/>
        </p:nvCxnSpPr>
        <p:spPr>
          <a:xfrm>
            <a:off x="2270704" y="1390877"/>
            <a:ext cx="0" cy="63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734507" y="2578528"/>
            <a:ext cx="5753199" cy="1569660"/>
          </a:xfrm>
          <a:prstGeom prst="rect">
            <a:avLst/>
          </a:prstGeom>
        </p:spPr>
        <p:txBody>
          <a:bodyPr wrap="square">
            <a:spAutoFit/>
          </a:bodyPr>
          <a:lstStyle/>
          <a:p>
            <a:r>
              <a:rPr lang="tr-TR" sz="1600" b="1" dirty="0">
                <a:latin typeface="+mj-lt"/>
                <a:cs typeface="Times New Roman" panose="02020603050405020304" pitchFamily="18" charset="0"/>
              </a:rPr>
              <a:t>Reddetme, kabul etmeme, şantaj, nefret dolu bakma, </a:t>
            </a:r>
          </a:p>
          <a:p>
            <a:r>
              <a:rPr lang="tr-TR" sz="1600" b="1" dirty="0">
                <a:latin typeface="+mj-lt"/>
                <a:cs typeface="Times New Roman" panose="02020603050405020304" pitchFamily="18" charset="0"/>
              </a:rPr>
              <a:t>küfür içeren el kol hareketleri yapma, hakaret edici ya da küçük düşürücü notlar yazma, zarar verici söylenti ya da dedikodu yayma, kendi çıkarları için arkadaşlarını kullanma, Web sitelerinde karalayıcı yazılar yazma, yokmuş gibi davranma, gruptan dışlama vb.</a:t>
            </a:r>
          </a:p>
        </p:txBody>
      </p:sp>
      <p:sp>
        <p:nvSpPr>
          <p:cNvPr id="16" name="Metin kutusu 15"/>
          <p:cNvSpPr txBox="1"/>
          <p:nvPr/>
        </p:nvSpPr>
        <p:spPr>
          <a:xfrm>
            <a:off x="988459" y="2113257"/>
            <a:ext cx="2534470" cy="338554"/>
          </a:xfrm>
          <a:prstGeom prst="rect">
            <a:avLst/>
          </a:prstGeom>
          <a:noFill/>
        </p:spPr>
        <p:txBody>
          <a:bodyPr wrap="square" rtlCol="0">
            <a:spAutoFit/>
          </a:bodyPr>
          <a:lstStyle/>
          <a:p>
            <a:r>
              <a:rPr lang="tr-TR" sz="1600" b="1" dirty="0">
                <a:solidFill>
                  <a:srgbClr val="A5095C"/>
                </a:solidFill>
                <a:latin typeface="Century Gothic (Gövde)"/>
              </a:rPr>
              <a:t>Dolaylı Zorba Davranış</a:t>
            </a: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33" y="4221088"/>
            <a:ext cx="2971798" cy="2971798"/>
          </a:xfrm>
          <a:prstGeom prst="rect">
            <a:avLst/>
          </a:prstGeom>
        </p:spPr>
      </p:pic>
      <p:pic>
        <p:nvPicPr>
          <p:cNvPr id="17" name="Picture 2" descr="C:\Users\rehberlik\AppData\Local\Packages\Microsoft.Windows.Photos_8wekyb3d8bbwe\TempState\ShareServiceTempFolder\ram logo.jpeg"/>
          <p:cNvPicPr/>
          <p:nvPr/>
        </p:nvPicPr>
        <p:blipFill>
          <a:blip r:embed="rId4">
            <a:extLst>
              <a:ext uri="{28A0092B-C50C-407E-A947-70E740481C1C}">
                <a14:useLocalDpi xmlns:a14="http://schemas.microsoft.com/office/drawing/2010/main" val="0"/>
              </a:ext>
            </a:extLst>
          </a:blip>
          <a:srcRect/>
          <a:stretch>
            <a:fillRect/>
          </a:stretch>
        </p:blipFill>
        <p:spPr bwMode="auto">
          <a:xfrm>
            <a:off x="3365954" y="5838825"/>
            <a:ext cx="215646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8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FF0000"/>
                </a:solidFill>
              </a:rPr>
              <a:t>Zorbalığın Türleri</a:t>
            </a:r>
            <a:r>
              <a:rPr lang="tr-TR" dirty="0"/>
              <a:t/>
            </a:r>
            <a:br>
              <a:rPr lang="tr-TR" dirty="0"/>
            </a:br>
            <a:endParaRPr lang="tr-TR" dirty="0"/>
          </a:p>
        </p:txBody>
      </p:sp>
      <p:sp>
        <p:nvSpPr>
          <p:cNvPr id="4" name="Akış Çizelgesi: Öteki İşlem 3"/>
          <p:cNvSpPr/>
          <p:nvPr/>
        </p:nvSpPr>
        <p:spPr>
          <a:xfrm>
            <a:off x="1049560" y="1501793"/>
            <a:ext cx="3672408" cy="24482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u="sng" dirty="0">
                <a:solidFill>
                  <a:srgbClr val="FF0000"/>
                </a:solidFill>
                <a:hlinkClick r:id="rId2" tooltip="fiziksel zorbal k">
                  <a:extLst>
                    <a:ext uri="{A12FA001-AC4F-418D-AE19-62706E023703}">
                      <ahyp:hlinkClr xmlns:ahyp="http://schemas.microsoft.com/office/drawing/2018/hyperlinkcolor" xmlns="" val="tx"/>
                    </a:ext>
                  </a:extLst>
                </a:hlinkClick>
              </a:rPr>
              <a:t>Fiziksel Zorbalık</a:t>
            </a:r>
            <a:r>
              <a:rPr lang="tr-TR" sz="1600" dirty="0">
                <a:solidFill>
                  <a:srgbClr val="FF0000"/>
                </a:solidFill>
              </a:rPr>
              <a:t> </a:t>
            </a:r>
            <a:r>
              <a:rPr lang="tr-TR" sz="1600" dirty="0"/>
              <a:t>Özellikle bedensel bakımdan güçlü olanların güçsüzlere kasıtlı ve devamlı şekilde fiziksel temas yoluyla zarar verdiği, onların canını yaktığı durumları tanımlar. • Tekme-tokat atma • Yumruklama • Tükürme • Saç ya da kulak çekme</a:t>
            </a:r>
          </a:p>
          <a:p>
            <a:pPr algn="ctr"/>
            <a:endParaRPr lang="tr-TR" sz="1600" dirty="0"/>
          </a:p>
        </p:txBody>
      </p:sp>
      <p:sp>
        <p:nvSpPr>
          <p:cNvPr id="5" name="Akış Çizelgesi: Öteki İşlem 4"/>
          <p:cNvSpPr/>
          <p:nvPr/>
        </p:nvSpPr>
        <p:spPr>
          <a:xfrm>
            <a:off x="5184033" y="3950065"/>
            <a:ext cx="3888432" cy="26642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rgbClr val="FF0000"/>
                </a:solidFill>
                <a:hlinkClick r:id="rId3" tooltip="s zel zorbal k">
                  <a:extLst>
                    <a:ext uri="{A12FA001-AC4F-418D-AE19-62706E023703}">
                      <ahyp:hlinkClr xmlns:ahyp="http://schemas.microsoft.com/office/drawing/2018/hyperlinkcolor" xmlns="" val="tx"/>
                    </a:ext>
                  </a:extLst>
                </a:hlinkClick>
              </a:rPr>
              <a:t>Sözel Zorbalık</a:t>
            </a:r>
            <a:r>
              <a:rPr lang="tr-TR" sz="1400" dirty="0">
                <a:solidFill>
                  <a:srgbClr val="FF0000"/>
                </a:solidFill>
              </a:rPr>
              <a:t> </a:t>
            </a:r>
            <a:r>
              <a:rPr lang="tr-TR" sz="1400" dirty="0"/>
              <a:t>Kişinin duygularını inciten sözcüklerle ya da hareketlerle kişiye sözel olarak zarar vermektir. • Alay etme • Küfür etme • Kötü isim veya isimler takma • Küçük düşürücü, rencide edici sözler söyleme • Kişinin kendisine veya ailesine hakaret etme</a:t>
            </a:r>
          </a:p>
          <a:p>
            <a:pPr algn="ctr"/>
            <a:endParaRPr lang="tr-TR" sz="14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02932">
            <a:off x="5763026" y="812265"/>
            <a:ext cx="2895383" cy="2927395"/>
          </a:xfrm>
          <a:prstGeom prst="ellipse">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52" y="3810834"/>
            <a:ext cx="3528392" cy="330910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17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Öteki İşlem 3"/>
          <p:cNvSpPr/>
          <p:nvPr/>
        </p:nvSpPr>
        <p:spPr>
          <a:xfrm>
            <a:off x="5336807" y="515585"/>
            <a:ext cx="3677748" cy="2448272"/>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hlinkClick r:id="rId2" tooltip="duygusal zorbal k">
                  <a:extLst>
                    <a:ext uri="{A12FA001-AC4F-418D-AE19-62706E023703}">
                      <ahyp:hlinkClr xmlns:ahyp="http://schemas.microsoft.com/office/drawing/2018/hyperlinkcolor" xmlns="" val="tx"/>
                    </a:ext>
                  </a:extLst>
                </a:hlinkClick>
              </a:rPr>
              <a:t>Duygusal Zorbalık</a:t>
            </a:r>
            <a:r>
              <a:rPr lang="tr-TR" dirty="0">
                <a:solidFill>
                  <a:srgbClr val="FF0000"/>
                </a:solidFill>
              </a:rPr>
              <a:t> </a:t>
            </a:r>
            <a:r>
              <a:rPr lang="tr-TR" dirty="0">
                <a:solidFill>
                  <a:schemeClr val="tx1"/>
                </a:solidFill>
              </a:rPr>
              <a:t>Kişinin sosyal konumuna, ilişkilerine ve ait olma duygusuna zarar verme yoluyla gerçekleştirilir. • Gruptan dışlama </a:t>
            </a:r>
          </a:p>
          <a:p>
            <a:pPr algn="ctr"/>
            <a:r>
              <a:rPr lang="tr-TR" dirty="0">
                <a:solidFill>
                  <a:schemeClr val="tx1"/>
                </a:solidFill>
              </a:rPr>
              <a:t>• Küçük düşürme </a:t>
            </a:r>
          </a:p>
          <a:p>
            <a:pPr algn="ctr"/>
            <a:r>
              <a:rPr lang="tr-TR" dirty="0">
                <a:solidFill>
                  <a:schemeClr val="tx1"/>
                </a:solidFill>
              </a:rPr>
              <a:t>• Herhangi bir ayrım uygulama.</a:t>
            </a:r>
          </a:p>
          <a:p>
            <a:pPr algn="ctr"/>
            <a:endParaRPr lang="tr-TR" dirty="0">
              <a:solidFill>
                <a:schemeClr val="tx1"/>
              </a:solidFill>
            </a:endParaRPr>
          </a:p>
        </p:txBody>
      </p:sp>
      <p:sp>
        <p:nvSpPr>
          <p:cNvPr id="5" name="Akış Çizelgesi: Öteki İşlem 4"/>
          <p:cNvSpPr/>
          <p:nvPr/>
        </p:nvSpPr>
        <p:spPr>
          <a:xfrm>
            <a:off x="848544" y="3933056"/>
            <a:ext cx="3528392" cy="2448272"/>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FF0000"/>
                </a:solidFill>
                <a:hlinkClick r:id="rId3" tooltip="cinsel zorbal k">
                  <a:extLst>
                    <a:ext uri="{A12FA001-AC4F-418D-AE19-62706E023703}">
                      <ahyp:hlinkClr xmlns:ahyp="http://schemas.microsoft.com/office/drawing/2018/hyperlinkcolor" xmlns="" val="tx"/>
                    </a:ext>
                  </a:extLst>
                </a:hlinkClick>
              </a:rPr>
              <a:t>Cinsel Zorbalık</a:t>
            </a:r>
            <a:r>
              <a:rPr lang="tr-TR" sz="1600" dirty="0">
                <a:solidFill>
                  <a:srgbClr val="FF0000"/>
                </a:solidFill>
              </a:rPr>
              <a:t> </a:t>
            </a:r>
            <a:r>
              <a:rPr lang="tr-TR" sz="1400" dirty="0">
                <a:solidFill>
                  <a:schemeClr val="tx1"/>
                </a:solidFill>
              </a:rPr>
              <a:t>Bir kişinin, diğer bir kişiyi kendi cinsel gereksinim ya da isteklerin doyumu için cinsel nesne olarak kullanması ya da kullanılmasına göz yumulmasıdır.</a:t>
            </a:r>
          </a:p>
          <a:p>
            <a:pPr algn="ctr"/>
            <a:r>
              <a:rPr lang="tr-TR" sz="1400" dirty="0">
                <a:solidFill>
                  <a:schemeClr val="tx1"/>
                </a:solidFill>
              </a:rPr>
              <a:t> • Cinsel taciz </a:t>
            </a:r>
          </a:p>
          <a:p>
            <a:pPr algn="ctr"/>
            <a:r>
              <a:rPr lang="tr-TR" sz="1400" dirty="0">
                <a:solidFill>
                  <a:schemeClr val="tx1"/>
                </a:solidFill>
              </a:rPr>
              <a:t>• Cinsellik içeren sözler </a:t>
            </a:r>
          </a:p>
          <a:p>
            <a:pPr algn="ctr"/>
            <a:r>
              <a:rPr lang="tr-TR" sz="1400" dirty="0">
                <a:solidFill>
                  <a:schemeClr val="tx1"/>
                </a:solidFill>
              </a:rPr>
              <a:t>• Elle, gözle sarkıntılık</a:t>
            </a:r>
          </a:p>
          <a:p>
            <a:pPr algn="ctr"/>
            <a:endParaRPr lang="tr-TR" dirty="0"/>
          </a:p>
        </p:txBody>
      </p:sp>
      <p:pic>
        <p:nvPicPr>
          <p:cNvPr id="6" name="Resim 5"/>
          <p:cNvPicPr>
            <a:picLocks noChangeAspect="1"/>
          </p:cNvPicPr>
          <p:nvPr/>
        </p:nvPicPr>
        <p:blipFill>
          <a:blip r:embed="rId4"/>
          <a:stretch>
            <a:fillRect/>
          </a:stretch>
        </p:blipFill>
        <p:spPr>
          <a:xfrm>
            <a:off x="560513" y="356185"/>
            <a:ext cx="4515035" cy="2955008"/>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5501" y="3717832"/>
            <a:ext cx="3240360" cy="2597454"/>
          </a:xfrm>
          <a:prstGeom prst="rect">
            <a:avLst/>
          </a:prstGeom>
          <a:effectLst>
            <a:softEdge rad="63500"/>
          </a:effectLst>
        </p:spPr>
      </p:pic>
    </p:spTree>
    <p:extLst>
      <p:ext uri="{BB962C8B-B14F-4D97-AF65-F5344CB8AC3E}">
        <p14:creationId xmlns:p14="http://schemas.microsoft.com/office/powerpoint/2010/main" val="61761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ber zorbalık çeşit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080" y="2348880"/>
            <a:ext cx="3094758" cy="1968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0" y="332656"/>
            <a:ext cx="3094758" cy="1804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080" y="4581128"/>
            <a:ext cx="309475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Yuvarlatılmış Dikdörtgen 1"/>
          <p:cNvSpPr/>
          <p:nvPr/>
        </p:nvSpPr>
        <p:spPr>
          <a:xfrm>
            <a:off x="848545" y="3068960"/>
            <a:ext cx="4024301" cy="35459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srgbClr val="FF0000"/>
                </a:solidFill>
              </a:rPr>
              <a:t>Siber Zorbalık</a:t>
            </a:r>
          </a:p>
          <a:p>
            <a:endParaRPr lang="tr-TR" sz="1600" b="1" dirty="0">
              <a:solidFill>
                <a:schemeClr val="bg2">
                  <a:lumMod val="10000"/>
                </a:schemeClr>
              </a:solidFill>
            </a:endParaRPr>
          </a:p>
          <a:p>
            <a:pPr algn="just"/>
            <a:r>
              <a:rPr lang="tr-TR" sz="1600" dirty="0">
                <a:solidFill>
                  <a:schemeClr val="bg2">
                    <a:lumMod val="10000"/>
                  </a:schemeClr>
                </a:solidFill>
              </a:rPr>
              <a:t>Başka bir kişiyi taciz ya da tehdit etmek, utandırmak veya hedef almak için teknolojik platformların kullanımıdır. Siber zorbalık tanımı gereği genç insanlar arasında gerçekleşir. Bir yetişkin söz konusu olduğunda buna </a:t>
            </a:r>
            <a:r>
              <a:rPr lang="tr-TR" sz="1600" b="1" dirty="0">
                <a:solidFill>
                  <a:schemeClr val="bg2">
                    <a:lumMod val="10000"/>
                  </a:schemeClr>
                </a:solidFill>
              </a:rPr>
              <a:t>siber taciz</a:t>
            </a:r>
            <a:r>
              <a:rPr lang="tr-TR" sz="1600" dirty="0">
                <a:solidFill>
                  <a:schemeClr val="bg2">
                    <a:lumMod val="10000"/>
                  </a:schemeClr>
                </a:solidFill>
              </a:rPr>
              <a:t> ya da </a:t>
            </a:r>
            <a:r>
              <a:rPr lang="tr-TR" sz="1600" b="1" dirty="0">
                <a:solidFill>
                  <a:schemeClr val="bg2">
                    <a:lumMod val="10000"/>
                  </a:schemeClr>
                </a:solidFill>
              </a:rPr>
              <a:t>siber saldırı</a:t>
            </a:r>
            <a:r>
              <a:rPr lang="tr-TR" sz="1600" dirty="0">
                <a:solidFill>
                  <a:schemeClr val="bg2">
                    <a:lumMod val="10000"/>
                  </a:schemeClr>
                </a:solidFill>
              </a:rPr>
              <a:t> denir ve bu, hukuki sonuçlara yol açabilecek ve hapis cezası gerektirebilecek bir suçtur.</a:t>
            </a:r>
          </a:p>
          <a:p>
            <a:pPr algn="ctr"/>
            <a:endParaRPr lang="tr-TR" sz="1600" dirty="0">
              <a:solidFill>
                <a:schemeClr val="bg2">
                  <a:lumMod val="10000"/>
                </a:schemeClr>
              </a:solidFill>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168" y="512206"/>
            <a:ext cx="3412832" cy="196826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63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3093" y="1138299"/>
            <a:ext cx="6397951" cy="561091"/>
          </a:xfrm>
          <a:prstGeom prst="rect">
            <a:avLst/>
          </a:prstGeom>
        </p:spPr>
        <p:txBody>
          <a:bodyPr vert="horz" wrap="square" lIns="0" tIns="10835" rIns="0" bIns="0" rtlCol="0" anchor="t">
            <a:spAutoFit/>
          </a:bodyPr>
          <a:lstStyle/>
          <a:p>
            <a:pPr marL="10319">
              <a:spcBef>
                <a:spcPts val="85"/>
              </a:spcBef>
            </a:pPr>
            <a:r>
              <a:rPr sz="3500" b="1" spc="-37" dirty="0">
                <a:solidFill>
                  <a:schemeClr val="accent2"/>
                </a:solidFill>
                <a:latin typeface="Century Gothic (Başlıklar)"/>
                <a:cs typeface="MV Boli" panose="02000500030200090000" pitchFamily="2" charset="0"/>
              </a:rPr>
              <a:t>Akran</a:t>
            </a:r>
            <a:r>
              <a:rPr sz="3500" b="1" spc="-89" dirty="0">
                <a:solidFill>
                  <a:schemeClr val="accent2"/>
                </a:solidFill>
                <a:latin typeface="Century Gothic (Başlıklar)"/>
                <a:cs typeface="MV Boli" panose="02000500030200090000" pitchFamily="2" charset="0"/>
              </a:rPr>
              <a:t> </a:t>
            </a:r>
            <a:r>
              <a:rPr sz="3500" b="1" spc="-28" dirty="0">
                <a:solidFill>
                  <a:schemeClr val="accent2"/>
                </a:solidFill>
                <a:latin typeface="Century Gothic (Başlıklar)"/>
                <a:cs typeface="MV Boli" panose="02000500030200090000" pitchFamily="2" charset="0"/>
              </a:rPr>
              <a:t>Zorbalığının</a:t>
            </a:r>
            <a:r>
              <a:rPr sz="3500" b="1" spc="-102" dirty="0">
                <a:solidFill>
                  <a:schemeClr val="accent2"/>
                </a:solidFill>
                <a:latin typeface="Century Gothic (Başlıklar)"/>
                <a:cs typeface="MV Boli" panose="02000500030200090000" pitchFamily="2" charset="0"/>
              </a:rPr>
              <a:t> </a:t>
            </a:r>
            <a:r>
              <a:rPr sz="3500" b="1" spc="-57" dirty="0">
                <a:solidFill>
                  <a:schemeClr val="accent2"/>
                </a:solidFill>
                <a:latin typeface="Century Gothic (Başlıklar)"/>
                <a:cs typeface="MV Boli" panose="02000500030200090000" pitchFamily="2" charset="0"/>
              </a:rPr>
              <a:t>Yaygınlığı</a:t>
            </a:r>
            <a:endParaRPr sz="3500" b="1" dirty="0">
              <a:solidFill>
                <a:schemeClr val="accent2"/>
              </a:solidFill>
              <a:latin typeface="Century Gothic (Başlıklar)"/>
              <a:cs typeface="MV Boli" panose="02000500030200090000" pitchFamily="2" charset="0"/>
            </a:endParaRPr>
          </a:p>
        </p:txBody>
      </p:sp>
      <p:sp>
        <p:nvSpPr>
          <p:cNvPr id="5" name="object 5"/>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mtClean="0"/>
              <a:pPr marL="38100">
                <a:lnSpc>
                  <a:spcPts val="1240"/>
                </a:lnSpc>
              </a:pPr>
              <a:t>9</a:t>
            </a:fld>
            <a:endParaRPr dirty="0"/>
          </a:p>
        </p:txBody>
      </p:sp>
      <p:sp>
        <p:nvSpPr>
          <p:cNvPr id="3" name="object 3"/>
          <p:cNvSpPr txBox="1"/>
          <p:nvPr/>
        </p:nvSpPr>
        <p:spPr>
          <a:xfrm>
            <a:off x="745013" y="1873820"/>
            <a:ext cx="8430935" cy="2050778"/>
          </a:xfrm>
          <a:prstGeom prst="rect">
            <a:avLst/>
          </a:prstGeom>
        </p:spPr>
        <p:txBody>
          <a:bodyPr vert="horz" wrap="square" lIns="0" tIns="9803" rIns="0" bIns="0" rtlCol="0">
            <a:spAutoFit/>
          </a:bodyPr>
          <a:lstStyle/>
          <a:p>
            <a:pPr marL="196056" indent="-186253">
              <a:spcBef>
                <a:spcPts val="77"/>
              </a:spcBef>
              <a:buFont typeface="Arial MT"/>
              <a:buChar char="•"/>
              <a:tabLst>
                <a:tab pos="196572" algn="l"/>
              </a:tabLst>
            </a:pPr>
            <a:r>
              <a:rPr b="1" i="1" spc="-12" dirty="0">
                <a:latin typeface="+mj-lt"/>
                <a:cs typeface="Calibri"/>
              </a:rPr>
              <a:t>Akran</a:t>
            </a:r>
            <a:r>
              <a:rPr b="1" i="1" spc="16" dirty="0">
                <a:latin typeface="+mj-lt"/>
                <a:cs typeface="Calibri"/>
              </a:rPr>
              <a:t> </a:t>
            </a:r>
            <a:r>
              <a:rPr b="1" i="1" spc="-12" dirty="0">
                <a:latin typeface="+mj-lt"/>
                <a:cs typeface="Calibri"/>
              </a:rPr>
              <a:t>zorbalığı</a:t>
            </a:r>
            <a:r>
              <a:rPr b="1" i="1" spc="4" dirty="0">
                <a:latin typeface="+mj-lt"/>
                <a:cs typeface="Calibri"/>
              </a:rPr>
              <a:t> </a:t>
            </a:r>
            <a:r>
              <a:rPr b="1" i="1" spc="-12" dirty="0">
                <a:latin typeface="+mj-lt"/>
                <a:cs typeface="Calibri"/>
              </a:rPr>
              <a:t>okul</a:t>
            </a:r>
            <a:r>
              <a:rPr b="1" i="1" dirty="0">
                <a:latin typeface="+mj-lt"/>
                <a:cs typeface="Calibri"/>
              </a:rPr>
              <a:t> </a:t>
            </a:r>
            <a:r>
              <a:rPr b="1" i="1" spc="-4" dirty="0">
                <a:latin typeface="+mj-lt"/>
                <a:cs typeface="Calibri"/>
              </a:rPr>
              <a:t>öncesi</a:t>
            </a:r>
            <a:r>
              <a:rPr b="1" i="1" spc="4" dirty="0">
                <a:latin typeface="+mj-lt"/>
                <a:cs typeface="Calibri"/>
              </a:rPr>
              <a:t> </a:t>
            </a:r>
            <a:r>
              <a:rPr b="1" i="1" spc="-4" dirty="0">
                <a:latin typeface="+mj-lt"/>
                <a:cs typeface="Calibri"/>
              </a:rPr>
              <a:t>dönemden</a:t>
            </a:r>
            <a:r>
              <a:rPr b="1" i="1" spc="37" dirty="0">
                <a:latin typeface="+mj-lt"/>
                <a:cs typeface="Calibri"/>
              </a:rPr>
              <a:t> </a:t>
            </a:r>
            <a:r>
              <a:rPr b="1" i="1" spc="-8" dirty="0">
                <a:latin typeface="+mj-lt"/>
                <a:cs typeface="Calibri"/>
              </a:rPr>
              <a:t>itibaren</a:t>
            </a:r>
            <a:r>
              <a:rPr b="1" i="1" spc="8" dirty="0">
                <a:latin typeface="+mj-lt"/>
                <a:cs typeface="Calibri"/>
              </a:rPr>
              <a:t> </a:t>
            </a:r>
            <a:r>
              <a:rPr b="1" i="1" spc="-24" dirty="0">
                <a:latin typeface="+mj-lt"/>
                <a:cs typeface="Calibri"/>
              </a:rPr>
              <a:t>gözlemlenmektedir.</a:t>
            </a:r>
            <a:endParaRPr b="1" i="1" dirty="0">
              <a:latin typeface="+mj-lt"/>
              <a:cs typeface="Calibri"/>
            </a:endParaRPr>
          </a:p>
          <a:p>
            <a:pPr>
              <a:spcBef>
                <a:spcPts val="45"/>
              </a:spcBef>
              <a:buFont typeface="Arial MT"/>
              <a:buChar char="•"/>
            </a:pPr>
            <a:endParaRPr b="1" i="1" dirty="0">
              <a:latin typeface="+mj-lt"/>
              <a:cs typeface="Calibri"/>
            </a:endParaRPr>
          </a:p>
          <a:p>
            <a:pPr marL="196056" indent="-186253">
              <a:spcBef>
                <a:spcPts val="4"/>
              </a:spcBef>
              <a:buFont typeface="Arial MT"/>
              <a:buChar char="•"/>
              <a:tabLst>
                <a:tab pos="196572" algn="l"/>
              </a:tabLst>
            </a:pPr>
            <a:r>
              <a:rPr b="1" i="1" spc="-8" dirty="0">
                <a:latin typeface="+mj-lt"/>
                <a:cs typeface="Calibri"/>
              </a:rPr>
              <a:t>Eğitimin</a:t>
            </a:r>
            <a:r>
              <a:rPr b="1" i="1" spc="-4" dirty="0">
                <a:latin typeface="+mj-lt"/>
                <a:cs typeface="Calibri"/>
              </a:rPr>
              <a:t> her</a:t>
            </a:r>
            <a:r>
              <a:rPr b="1" i="1" spc="-8" dirty="0">
                <a:latin typeface="+mj-lt"/>
                <a:cs typeface="Calibri"/>
              </a:rPr>
              <a:t> kademesinde</a:t>
            </a:r>
            <a:r>
              <a:rPr b="1" i="1" spc="20" dirty="0">
                <a:latin typeface="+mj-lt"/>
                <a:cs typeface="Calibri"/>
              </a:rPr>
              <a:t> </a:t>
            </a:r>
            <a:r>
              <a:rPr b="1" i="1" spc="-41" dirty="0">
                <a:latin typeface="+mj-lt"/>
                <a:cs typeface="Calibri"/>
              </a:rPr>
              <a:t>yaygındır.</a:t>
            </a:r>
            <a:endParaRPr b="1" i="1" dirty="0">
              <a:latin typeface="+mj-lt"/>
              <a:cs typeface="Calibri"/>
            </a:endParaRPr>
          </a:p>
          <a:p>
            <a:pPr>
              <a:lnSpc>
                <a:spcPct val="100000"/>
              </a:lnSpc>
              <a:buFont typeface="Arial MT"/>
              <a:buChar char="•"/>
            </a:pPr>
            <a:endParaRPr b="1" i="1" dirty="0">
              <a:latin typeface="+mj-lt"/>
              <a:cs typeface="Calibri"/>
            </a:endParaRPr>
          </a:p>
          <a:p>
            <a:pPr marL="196056" marR="4128" indent="-186253">
              <a:lnSpc>
                <a:spcPts val="2462"/>
              </a:lnSpc>
              <a:buFont typeface="Arial MT"/>
              <a:buChar char="•"/>
              <a:tabLst>
                <a:tab pos="196572" algn="l"/>
              </a:tabLst>
            </a:pPr>
            <a:r>
              <a:rPr b="1" i="1" spc="-12" dirty="0">
                <a:latin typeface="+mj-lt"/>
                <a:cs typeface="Calibri"/>
              </a:rPr>
              <a:t>Araştırmalar</a:t>
            </a:r>
            <a:r>
              <a:rPr b="1" i="1" spc="20" dirty="0">
                <a:latin typeface="+mj-lt"/>
                <a:cs typeface="Calibri"/>
              </a:rPr>
              <a:t> </a:t>
            </a:r>
            <a:r>
              <a:rPr b="1" i="1" spc="-12" dirty="0">
                <a:latin typeface="+mj-lt"/>
                <a:cs typeface="Calibri"/>
              </a:rPr>
              <a:t>akran</a:t>
            </a:r>
            <a:r>
              <a:rPr b="1" i="1" spc="4" dirty="0">
                <a:latin typeface="+mj-lt"/>
                <a:cs typeface="Calibri"/>
              </a:rPr>
              <a:t> </a:t>
            </a:r>
            <a:r>
              <a:rPr b="1" i="1" spc="-12" dirty="0">
                <a:latin typeface="+mj-lt"/>
                <a:cs typeface="Calibri"/>
              </a:rPr>
              <a:t>zorbalığının</a:t>
            </a:r>
            <a:r>
              <a:rPr b="1" i="1" spc="33" dirty="0">
                <a:latin typeface="+mj-lt"/>
                <a:cs typeface="Calibri"/>
              </a:rPr>
              <a:t> </a:t>
            </a:r>
            <a:r>
              <a:rPr b="1" i="1" spc="-16" dirty="0">
                <a:solidFill>
                  <a:srgbClr val="FF0000"/>
                </a:solidFill>
                <a:latin typeface="+mj-lt"/>
                <a:cs typeface="Calibri"/>
              </a:rPr>
              <a:t>ilkokulun</a:t>
            </a:r>
            <a:r>
              <a:rPr b="1" i="1" spc="24" dirty="0">
                <a:solidFill>
                  <a:srgbClr val="FF0000"/>
                </a:solidFill>
                <a:latin typeface="+mj-lt"/>
                <a:cs typeface="Calibri"/>
              </a:rPr>
              <a:t> </a:t>
            </a:r>
            <a:r>
              <a:rPr b="1" i="1" spc="-4" dirty="0">
                <a:solidFill>
                  <a:srgbClr val="FF0000"/>
                </a:solidFill>
                <a:latin typeface="+mj-lt"/>
                <a:cs typeface="Calibri"/>
              </a:rPr>
              <a:t>sonlarına</a:t>
            </a:r>
            <a:r>
              <a:rPr b="1" i="1" spc="24" dirty="0">
                <a:solidFill>
                  <a:srgbClr val="FF0000"/>
                </a:solidFill>
                <a:latin typeface="+mj-lt"/>
                <a:cs typeface="Calibri"/>
              </a:rPr>
              <a:t> </a:t>
            </a:r>
            <a:r>
              <a:rPr b="1" i="1" spc="-8" dirty="0">
                <a:solidFill>
                  <a:srgbClr val="FF0000"/>
                </a:solidFill>
                <a:latin typeface="+mj-lt"/>
                <a:cs typeface="Calibri"/>
              </a:rPr>
              <a:t>doğru</a:t>
            </a:r>
            <a:r>
              <a:rPr b="1" i="1" spc="16" dirty="0">
                <a:solidFill>
                  <a:srgbClr val="FF0000"/>
                </a:solidFill>
                <a:latin typeface="+mj-lt"/>
                <a:cs typeface="Calibri"/>
              </a:rPr>
              <a:t> </a:t>
            </a:r>
            <a:r>
              <a:rPr b="1" i="1" spc="-8" dirty="0">
                <a:solidFill>
                  <a:srgbClr val="FF0000"/>
                </a:solidFill>
                <a:latin typeface="+mj-lt"/>
                <a:cs typeface="Calibri"/>
              </a:rPr>
              <a:t>arttığını</a:t>
            </a:r>
            <a:r>
              <a:rPr b="1" i="1" spc="-8" dirty="0">
                <a:latin typeface="+mj-lt"/>
                <a:cs typeface="Calibri"/>
              </a:rPr>
              <a:t>, </a:t>
            </a:r>
            <a:r>
              <a:rPr b="1" i="1" spc="-4" dirty="0">
                <a:latin typeface="+mj-lt"/>
                <a:cs typeface="Calibri"/>
              </a:rPr>
              <a:t> </a:t>
            </a:r>
            <a:r>
              <a:rPr b="1" i="1" spc="-12" dirty="0">
                <a:latin typeface="+mj-lt"/>
                <a:cs typeface="Calibri"/>
              </a:rPr>
              <a:t>ortaokulda</a:t>
            </a:r>
            <a:r>
              <a:rPr b="1" i="1" spc="16" dirty="0">
                <a:latin typeface="+mj-lt"/>
                <a:cs typeface="Calibri"/>
              </a:rPr>
              <a:t> </a:t>
            </a:r>
            <a:r>
              <a:rPr b="1" i="1" spc="-4" dirty="0">
                <a:latin typeface="+mj-lt"/>
                <a:cs typeface="Calibri"/>
              </a:rPr>
              <a:t>en</a:t>
            </a:r>
            <a:r>
              <a:rPr b="1" i="1" spc="4" dirty="0">
                <a:latin typeface="+mj-lt"/>
                <a:cs typeface="Calibri"/>
              </a:rPr>
              <a:t> </a:t>
            </a:r>
            <a:r>
              <a:rPr b="1" i="1" spc="-16" dirty="0">
                <a:latin typeface="+mj-lt"/>
                <a:cs typeface="Calibri"/>
              </a:rPr>
              <a:t>üst</a:t>
            </a:r>
            <a:r>
              <a:rPr b="1" i="1" spc="33" dirty="0">
                <a:latin typeface="+mj-lt"/>
                <a:cs typeface="Calibri"/>
              </a:rPr>
              <a:t> </a:t>
            </a:r>
            <a:r>
              <a:rPr b="1" i="1" spc="-16" dirty="0">
                <a:latin typeface="+mj-lt"/>
                <a:cs typeface="Calibri"/>
              </a:rPr>
              <a:t>seviyeye</a:t>
            </a:r>
            <a:r>
              <a:rPr b="1" i="1" spc="4" dirty="0">
                <a:latin typeface="+mj-lt"/>
                <a:cs typeface="Calibri"/>
              </a:rPr>
              <a:t> </a:t>
            </a:r>
            <a:r>
              <a:rPr b="1" i="1" spc="-8" dirty="0">
                <a:latin typeface="+mj-lt"/>
                <a:cs typeface="Calibri"/>
              </a:rPr>
              <a:t>ulaştığını</a:t>
            </a:r>
            <a:r>
              <a:rPr b="1" i="1" spc="16" dirty="0">
                <a:latin typeface="+mj-lt"/>
                <a:cs typeface="Calibri"/>
              </a:rPr>
              <a:t> </a:t>
            </a:r>
            <a:r>
              <a:rPr b="1" i="1" spc="-16" dirty="0">
                <a:latin typeface="+mj-lt"/>
                <a:cs typeface="Calibri"/>
              </a:rPr>
              <a:t>ve</a:t>
            </a:r>
            <a:r>
              <a:rPr b="1" i="1" spc="4" dirty="0">
                <a:latin typeface="+mj-lt"/>
                <a:cs typeface="Calibri"/>
              </a:rPr>
              <a:t> </a:t>
            </a:r>
            <a:r>
              <a:rPr b="1" i="1" spc="-8" dirty="0">
                <a:latin typeface="+mj-lt"/>
                <a:cs typeface="Calibri"/>
              </a:rPr>
              <a:t>lisenin</a:t>
            </a:r>
            <a:r>
              <a:rPr b="1" i="1" spc="12" dirty="0">
                <a:latin typeface="+mj-lt"/>
                <a:cs typeface="Calibri"/>
              </a:rPr>
              <a:t> </a:t>
            </a:r>
            <a:r>
              <a:rPr b="1" i="1" spc="-8" dirty="0">
                <a:latin typeface="+mj-lt"/>
                <a:cs typeface="Calibri"/>
              </a:rPr>
              <a:t>sonlarında</a:t>
            </a:r>
            <a:r>
              <a:rPr b="1" i="1" spc="33" dirty="0">
                <a:latin typeface="+mj-lt"/>
                <a:cs typeface="Calibri"/>
              </a:rPr>
              <a:t> </a:t>
            </a:r>
            <a:r>
              <a:rPr b="1" i="1" spc="-4" dirty="0">
                <a:latin typeface="+mj-lt"/>
                <a:cs typeface="Calibri"/>
              </a:rPr>
              <a:t>ise</a:t>
            </a:r>
            <a:r>
              <a:rPr b="1" i="1" spc="12" dirty="0">
                <a:latin typeface="+mj-lt"/>
                <a:cs typeface="Calibri"/>
              </a:rPr>
              <a:t> </a:t>
            </a:r>
            <a:r>
              <a:rPr b="1" i="1" spc="-8" dirty="0">
                <a:latin typeface="+mj-lt"/>
                <a:cs typeface="Calibri"/>
              </a:rPr>
              <a:t>azaldığını </a:t>
            </a:r>
            <a:r>
              <a:rPr b="1" i="1" spc="-504" dirty="0">
                <a:latin typeface="+mj-lt"/>
                <a:cs typeface="Calibri"/>
              </a:rPr>
              <a:t> </a:t>
            </a:r>
            <a:r>
              <a:rPr b="1" i="1" spc="-28" dirty="0">
                <a:latin typeface="+mj-lt"/>
                <a:cs typeface="Calibri"/>
              </a:rPr>
              <a:t>göstermektedir.</a:t>
            </a:r>
            <a:endParaRPr b="1" i="1" dirty="0">
              <a:latin typeface="+mj-lt"/>
              <a:cs typeface="Calibri"/>
            </a:endParaRPr>
          </a:p>
        </p:txBody>
      </p:sp>
      <p:sp>
        <p:nvSpPr>
          <p:cNvPr id="4" name="object 4"/>
          <p:cNvSpPr txBox="1"/>
          <p:nvPr/>
        </p:nvSpPr>
        <p:spPr>
          <a:xfrm>
            <a:off x="6689645" y="5602211"/>
            <a:ext cx="2519323" cy="122886"/>
          </a:xfrm>
          <a:prstGeom prst="rect">
            <a:avLst/>
          </a:prstGeom>
        </p:spPr>
        <p:txBody>
          <a:bodyPr vert="horz" wrap="square" lIns="0" tIns="10319" rIns="0" bIns="0" rtlCol="0">
            <a:spAutoFit/>
          </a:bodyPr>
          <a:lstStyle/>
          <a:p>
            <a:pPr marL="10319">
              <a:spcBef>
                <a:spcPts val="81"/>
              </a:spcBef>
            </a:pPr>
            <a:r>
              <a:rPr sz="731" spc="-4" dirty="0">
                <a:latin typeface="Calibri"/>
                <a:cs typeface="Calibri"/>
              </a:rPr>
              <a:t>(Alsaker</a:t>
            </a:r>
            <a:r>
              <a:rPr sz="731" spc="12" dirty="0">
                <a:latin typeface="Calibri"/>
                <a:cs typeface="Calibri"/>
              </a:rPr>
              <a:t> </a:t>
            </a:r>
            <a:r>
              <a:rPr sz="731" dirty="0" err="1">
                <a:latin typeface="Calibri"/>
                <a:cs typeface="Calibri"/>
              </a:rPr>
              <a:t>ve</a:t>
            </a:r>
            <a:r>
              <a:rPr sz="731" spc="-4" dirty="0">
                <a:latin typeface="Calibri"/>
                <a:cs typeface="Calibri"/>
              </a:rPr>
              <a:t> </a:t>
            </a:r>
            <a:r>
              <a:rPr sz="731" spc="-4" dirty="0" err="1">
                <a:latin typeface="Calibri"/>
                <a:cs typeface="Calibri"/>
              </a:rPr>
              <a:t>Gtzwiller-Helfenfinger</a:t>
            </a:r>
            <a:r>
              <a:rPr sz="731" spc="-4" dirty="0">
                <a:latin typeface="Calibri"/>
                <a:cs typeface="Calibri"/>
              </a:rPr>
              <a:t>,</a:t>
            </a:r>
            <a:r>
              <a:rPr sz="731" spc="37" dirty="0">
                <a:latin typeface="Calibri"/>
                <a:cs typeface="Calibri"/>
              </a:rPr>
              <a:t> </a:t>
            </a:r>
            <a:r>
              <a:rPr sz="731" dirty="0">
                <a:latin typeface="Calibri"/>
                <a:cs typeface="Calibri"/>
              </a:rPr>
              <a:t>2009;</a:t>
            </a:r>
            <a:r>
              <a:rPr sz="731" spc="-24" dirty="0">
                <a:latin typeface="Calibri"/>
                <a:cs typeface="Calibri"/>
              </a:rPr>
              <a:t> </a:t>
            </a:r>
            <a:r>
              <a:rPr sz="731" spc="-4" dirty="0">
                <a:latin typeface="Calibri"/>
                <a:cs typeface="Calibri"/>
              </a:rPr>
              <a:t>Bradshaw</a:t>
            </a:r>
            <a:r>
              <a:rPr sz="731" spc="-16" dirty="0">
                <a:latin typeface="Calibri"/>
                <a:cs typeface="Calibri"/>
              </a:rPr>
              <a:t> </a:t>
            </a:r>
            <a:r>
              <a:rPr sz="731" dirty="0">
                <a:latin typeface="Calibri"/>
                <a:cs typeface="Calibri"/>
              </a:rPr>
              <a:t>ve</a:t>
            </a:r>
            <a:r>
              <a:rPr sz="731" spc="4" dirty="0">
                <a:latin typeface="Calibri"/>
                <a:cs typeface="Calibri"/>
              </a:rPr>
              <a:t> </a:t>
            </a:r>
            <a:r>
              <a:rPr sz="731" spc="-4" dirty="0">
                <a:latin typeface="Calibri"/>
                <a:cs typeface="Calibri"/>
              </a:rPr>
              <a:t>ark.,</a:t>
            </a:r>
            <a:r>
              <a:rPr sz="731" spc="-8" dirty="0">
                <a:latin typeface="Calibri"/>
                <a:cs typeface="Calibri"/>
              </a:rPr>
              <a:t> </a:t>
            </a:r>
            <a:r>
              <a:rPr sz="731" dirty="0">
                <a:latin typeface="Calibri"/>
                <a:cs typeface="Calibri"/>
              </a:rPr>
              <a:t>2009)</a:t>
            </a:r>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763</TotalTime>
  <Words>2649</Words>
  <Application>Microsoft Office PowerPoint</Application>
  <PresentationFormat>A4 Kağıt (210x297 mm)</PresentationFormat>
  <Paragraphs>339</Paragraphs>
  <Slides>45</Slides>
  <Notes>0</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Duman</vt:lpstr>
      <vt:lpstr>PowerPoint Sunusu</vt:lpstr>
      <vt:lpstr>PowerPoint Sunusu</vt:lpstr>
      <vt:lpstr>PowerPoint Sunusu</vt:lpstr>
      <vt:lpstr>Örnekler</vt:lpstr>
      <vt:lpstr>PowerPoint Sunusu</vt:lpstr>
      <vt:lpstr>Zorbalığın Türleri </vt:lpstr>
      <vt:lpstr>PowerPoint Sunusu</vt:lpstr>
      <vt:lpstr>PowerPoint Sunusu</vt:lpstr>
      <vt:lpstr>Akran Zorbalığının Yaygınlığı</vt:lpstr>
      <vt:lpstr>Akran Zorbalığının Yaygınlığı</vt:lpstr>
      <vt:lpstr>Zorbalık Gösteren Çocukların Genel Özellikleri</vt:lpstr>
      <vt:lpstr>Mağdur Çocukların Genel Özellikleri</vt:lpstr>
      <vt:lpstr>Seyircilerin Genel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DAVRANIŞININ SONUÇLARI </vt:lpstr>
      <vt:lpstr>ZORBALIK  DAVRANIŞININ SONUÇLARI</vt:lpstr>
      <vt:lpstr>ZORBALIK DAVRANIŞININ SONUÇLARI </vt:lpstr>
      <vt:lpstr>Akran Zorbalığını Nasıl Anlarım;  Ne Yapabilirim?</vt:lpstr>
      <vt:lpstr>Çocuğunuzun Akran Zorbalığı Yaptığını Nasıl Anlarsınız?</vt:lpstr>
      <vt:lpstr>1.</vt:lpstr>
      <vt:lpstr>PowerPoint Sunusu</vt:lpstr>
      <vt:lpstr>PowerPoint Sunusu</vt:lpstr>
      <vt:lpstr>Çocuğunuzun Zorbalığa Maruz Kaldığını Nasıl Anlarsınız?</vt:lpstr>
      <vt:lpstr>Çocuğunuz Zorbalığa Maruz Kalıyorsa Neler Yapabilirsiniz?</vt:lpstr>
      <vt:lpstr>Çocuğunuz Zorbalığa Maruz Kalıyorsa Neler Yapabilirsiniz?</vt:lpstr>
      <vt:lpstr>Çocuğunuz Zorbalığa Maruz Kalıyorsa Neler Yapabilirsiniz?</vt:lpstr>
      <vt:lpstr>Çocuğunuz Zorbalığa Maruz Kalıyorsa Neler Yapabilirsiniz?</vt:lpstr>
      <vt:lpstr>Çocuğunuzun Akran Zorbalığına Tanık Olduğunu Nasıl  Anlarsınız?</vt:lpstr>
      <vt:lpstr>Çocuğunuz Zorbalığa Tanıklık Ediyorsa Neler Yapabilirsiniz?</vt:lpstr>
      <vt:lpstr>PowerPoint Sunusu</vt:lpstr>
      <vt:lpstr>Anne-Babalara Genel Öneriler</vt:lpstr>
      <vt:lpstr>Olumlu anne-baba tutumları</vt:lpstr>
      <vt:lpstr>PowerPoint Sunusu</vt:lpstr>
      <vt:lpstr>PowerPoint Sunusu</vt:lpstr>
      <vt:lpstr>PowerPoint Sunusu</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dc:creator>
  <cp:lastModifiedBy>PDR</cp:lastModifiedBy>
  <cp:revision>52</cp:revision>
  <dcterms:created xsi:type="dcterms:W3CDTF">2016-09-29T12:34:24Z</dcterms:created>
  <dcterms:modified xsi:type="dcterms:W3CDTF">2024-09-17T10:49:37Z</dcterms:modified>
</cp:coreProperties>
</file>